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3" r:id="rId2"/>
    <p:sldId id="294" r:id="rId3"/>
    <p:sldId id="295" r:id="rId4"/>
    <p:sldId id="296" r:id="rId5"/>
    <p:sldId id="355" r:id="rId6"/>
    <p:sldId id="300" r:id="rId7"/>
    <p:sldId id="301" r:id="rId8"/>
    <p:sldId id="364" r:id="rId9"/>
    <p:sldId id="303" r:id="rId10"/>
    <p:sldId id="344" r:id="rId11"/>
    <p:sldId id="345" r:id="rId12"/>
    <p:sldId id="346" r:id="rId13"/>
    <p:sldId id="368" r:id="rId14"/>
    <p:sldId id="387" r:id="rId15"/>
    <p:sldId id="372" r:id="rId16"/>
    <p:sldId id="374" r:id="rId17"/>
    <p:sldId id="376" r:id="rId18"/>
    <p:sldId id="377" r:id="rId19"/>
    <p:sldId id="375" r:id="rId20"/>
    <p:sldId id="388" r:id="rId21"/>
    <p:sldId id="378" r:id="rId22"/>
    <p:sldId id="379" r:id="rId23"/>
    <p:sldId id="389" r:id="rId24"/>
    <p:sldId id="366" r:id="rId25"/>
    <p:sldId id="36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0" autoAdjust="0"/>
    <p:restoredTop sz="94660"/>
  </p:normalViewPr>
  <p:slideViewPr>
    <p:cSldViewPr>
      <p:cViewPr>
        <p:scale>
          <a:sx n="64" d="100"/>
          <a:sy n="64" d="100"/>
        </p:scale>
        <p:origin x="1747" y="509"/>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5BB12-898F-4E06-9BA8-9DE2264A153A}" type="datetimeFigureOut">
              <a:rPr lang="en-US" smtClean="0"/>
              <a:t>1/27/2021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F43FE-6965-4418-865B-8F46341E667A}" type="slidenum">
              <a:rPr lang="en-US" smtClean="0"/>
              <a:t>‹#›</a:t>
            </a:fld>
            <a:endParaRPr lang="en-US" dirty="0"/>
          </a:p>
        </p:txBody>
      </p:sp>
    </p:spTree>
    <p:extLst>
      <p:ext uri="{BB962C8B-B14F-4D97-AF65-F5344CB8AC3E}">
        <p14:creationId xmlns:p14="http://schemas.microsoft.com/office/powerpoint/2010/main" val="1062256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F43FE-6965-4418-865B-8F46341E667A}" type="slidenum">
              <a:rPr lang="en-US" smtClean="0"/>
              <a:t>24</a:t>
            </a:fld>
            <a:endParaRPr lang="en-US" dirty="0"/>
          </a:p>
        </p:txBody>
      </p:sp>
    </p:spTree>
    <p:extLst>
      <p:ext uri="{BB962C8B-B14F-4D97-AF65-F5344CB8AC3E}">
        <p14:creationId xmlns:p14="http://schemas.microsoft.com/office/powerpoint/2010/main" val="4019283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4178197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161910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381327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84922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2260611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253759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3819771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86668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1409033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48801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DB15A-79CD-4F3C-98A2-3DF2D8CBB2E2}" type="datetimeFigureOut">
              <a:rPr lang="en-US" smtClean="0"/>
              <a:pPr/>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2811044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DB15A-79CD-4F3C-98A2-3DF2D8CBB2E2}" type="datetimeFigureOut">
              <a:rPr lang="en-US" smtClean="0"/>
              <a:pPr/>
              <a:t>1/27/2021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F7584-1E67-4CBE-A978-B576E497B3FD}" type="slidenum">
              <a:rPr lang="en-US" smtClean="0"/>
              <a:pPr/>
              <a:t>‹#›</a:t>
            </a:fld>
            <a:endParaRPr lang="en-US" dirty="0"/>
          </a:p>
        </p:txBody>
      </p:sp>
    </p:spTree>
    <p:extLst>
      <p:ext uri="{BB962C8B-B14F-4D97-AF65-F5344CB8AC3E}">
        <p14:creationId xmlns:p14="http://schemas.microsoft.com/office/powerpoint/2010/main" val="2880495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slideLayout" Target="../slideLayouts/slideLayout5.xml"/><Relationship Id="rId4" Type="http://schemas.openxmlformats.org/officeDocument/2006/relationships/audio" Target="../media/media4.m4a"/></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slideLayout" Target="../slideLayouts/slideLayout5.xml"/><Relationship Id="rId4" Type="http://schemas.openxmlformats.org/officeDocument/2006/relationships/audio" Target="../media/media2.m4a"/></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nfangers\AppData\Local\Microsoft\Windows\Temporary Internet Files\Content.IE5\7NW9ZW59\MP900400990[1].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1920" y="158508"/>
            <a:ext cx="8869680" cy="6394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066800"/>
            <a:ext cx="8763000" cy="2462213"/>
          </a:xfrm>
          <a:prstGeom prst="rect">
            <a:avLst/>
          </a:prstGeom>
          <a:noFill/>
        </p:spPr>
        <p:txBody>
          <a:bodyPr wrap="square" lIns="91440" tIns="45720" rIns="91440" bIns="45720">
            <a:spAutoFit/>
          </a:bodyPr>
          <a:lstStyle/>
          <a:p>
            <a:pPr algn="ctr"/>
            <a:r>
              <a:rPr lang="en-US" sz="7700" b="1" u="sng" dirty="0" smtClean="0">
                <a:ln w="10160">
                  <a:solidFill>
                    <a:sysClr val="windowText" lastClr="000000"/>
                  </a:solidFill>
                  <a:prstDash val="solid"/>
                </a:ln>
                <a:solidFill>
                  <a:schemeClr val="bg1"/>
                </a:solidFill>
                <a:effectLst>
                  <a:outerShdw blurRad="38100" dist="38100" dir="2700000" algn="tl">
                    <a:srgbClr val="000000">
                      <a:alpha val="43137"/>
                    </a:srgbClr>
                  </a:outerShdw>
                </a:effectLst>
                <a:latin typeface="Georgia" panose="02040502050405020303" pitchFamily="18" charset="0"/>
              </a:rPr>
              <a:t>Rise and Shine Ceremony</a:t>
            </a:r>
            <a:endParaRPr lang="en-US" sz="7700" b="1" u="sng" cap="none" spc="0" dirty="0">
              <a:ln w="10160">
                <a:solidFill>
                  <a:sysClr val="windowText" lastClr="000000"/>
                </a:solidFill>
                <a:prstDash val="solid"/>
              </a:ln>
              <a:solidFill>
                <a:schemeClr val="bg1"/>
              </a:solidFill>
              <a:effectLst>
                <a:outerShdw blurRad="38100" dist="38100" dir="2700000" algn="tl">
                  <a:srgbClr val="000000">
                    <a:alpha val="43137"/>
                  </a:srgbClr>
                </a:outerShdw>
              </a:effectLst>
              <a:latin typeface="Georgia" panose="02040502050405020303" pitchFamily="18" charset="0"/>
            </a:endParaRPr>
          </a:p>
        </p:txBody>
      </p:sp>
      <p:sp>
        <p:nvSpPr>
          <p:cNvPr id="5" name="Rectangle 4"/>
          <p:cNvSpPr/>
          <p:nvPr/>
        </p:nvSpPr>
        <p:spPr>
          <a:xfrm>
            <a:off x="1720527" y="4038600"/>
            <a:ext cx="5702946" cy="769441"/>
          </a:xfrm>
          <a:prstGeom prst="rect">
            <a:avLst/>
          </a:prstGeom>
          <a:noFill/>
        </p:spPr>
        <p:txBody>
          <a:bodyPr wrap="square" lIns="91440" tIns="45720" rIns="91440" bIns="45720">
            <a:spAutoFit/>
          </a:bodyPr>
          <a:lstStyle/>
          <a:p>
            <a:pPr algn="ctr"/>
            <a:r>
              <a:rPr lang="en-US" sz="4400" b="1" dirty="0" smtClean="0">
                <a:ln w="10160">
                  <a:solidFill>
                    <a:sysClr val="windowText" lastClr="000000"/>
                  </a:solidFill>
                  <a:prstDash val="solid"/>
                </a:ln>
                <a:solidFill>
                  <a:schemeClr val="bg1"/>
                </a:solidFill>
                <a:effectLst>
                  <a:outerShdw blurRad="38100" dist="38100" dir="2700000" algn="tl">
                    <a:srgbClr val="000000">
                      <a:alpha val="43137"/>
                    </a:srgbClr>
                  </a:outerShdw>
                </a:effectLst>
                <a:latin typeface="Georgia" panose="02040502050405020303" pitchFamily="18" charset="0"/>
              </a:rPr>
              <a:t>February </a:t>
            </a:r>
            <a:r>
              <a:rPr lang="en-US" sz="4400" b="1" dirty="0" smtClean="0">
                <a:ln w="10160">
                  <a:solidFill>
                    <a:sysClr val="windowText" lastClr="000000"/>
                  </a:solidFill>
                  <a:prstDash val="solid"/>
                </a:ln>
                <a:solidFill>
                  <a:schemeClr val="bg1"/>
                </a:solidFill>
                <a:effectLst>
                  <a:outerShdw blurRad="38100" dist="38100" dir="2700000" algn="tl">
                    <a:srgbClr val="000000">
                      <a:alpha val="43137"/>
                    </a:srgbClr>
                  </a:outerShdw>
                </a:effectLst>
                <a:latin typeface="Georgia" panose="02040502050405020303" pitchFamily="18" charset="0"/>
              </a:rPr>
              <a:t>- Year 4</a:t>
            </a:r>
            <a:endParaRPr lang="en-US" sz="4400" b="1" cap="none" spc="0" dirty="0">
              <a:ln w="10160">
                <a:solidFill>
                  <a:sysClr val="windowText" lastClr="000000"/>
                </a:solidFill>
                <a:prstDash val="solid"/>
              </a:ln>
              <a:solidFill>
                <a:schemeClr val="bg1"/>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4248549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style>
          <a:lnRef idx="0">
            <a:schemeClr val="accent2"/>
          </a:lnRef>
          <a:fillRef idx="3">
            <a:schemeClr val="accent2"/>
          </a:fillRef>
          <a:effectRef idx="3">
            <a:schemeClr val="accent2"/>
          </a:effectRef>
          <a:fontRef idx="minor">
            <a:schemeClr val="lt1"/>
          </a:fontRef>
        </p:style>
        <p:txBody>
          <a:bodyPr/>
          <a:lstStyle/>
          <a:p>
            <a:r>
              <a:rPr lang="en-US" b="1" u="sng" dirty="0" smtClean="0">
                <a:latin typeface="Georgia" panose="02040502050405020303" pitchFamily="18" charset="0"/>
              </a:rPr>
              <a:t>Hero of the Month:</a:t>
            </a:r>
            <a:endParaRPr lang="en-US" b="1" u="sng" dirty="0">
              <a:latin typeface="Georgia" panose="02040502050405020303" pitchFamily="18" charset="0"/>
            </a:endParaRPr>
          </a:p>
        </p:txBody>
      </p:sp>
      <p:sp>
        <p:nvSpPr>
          <p:cNvPr id="7" name="TextBox 6"/>
          <p:cNvSpPr txBox="1"/>
          <p:nvPr/>
        </p:nvSpPr>
        <p:spPr>
          <a:xfrm>
            <a:off x="228600" y="1055467"/>
            <a:ext cx="8229600" cy="646331"/>
          </a:xfrm>
          <a:prstGeom prst="rect">
            <a:avLst/>
          </a:prstGeom>
          <a:noFill/>
        </p:spPr>
        <p:txBody>
          <a:bodyPr wrap="square" rtlCol="0">
            <a:spAutoFit/>
          </a:bodyPr>
          <a:lstStyle/>
          <a:p>
            <a:r>
              <a:rPr lang="en-US" sz="3600" b="1" u="sng" dirty="0" smtClean="0">
                <a:latin typeface="Georgia" panose="02040502050405020303" pitchFamily="18" charset="0"/>
              </a:rPr>
              <a:t>George Washington</a:t>
            </a:r>
            <a:r>
              <a:rPr lang="en-US" sz="3600" b="1" dirty="0" smtClean="0">
                <a:latin typeface="Georgia" panose="02040502050405020303" pitchFamily="18" charset="0"/>
              </a:rPr>
              <a:t> </a:t>
            </a:r>
            <a:r>
              <a:rPr lang="en-US" sz="3600" b="1" dirty="0" smtClean="0">
                <a:latin typeface="Georgia" panose="02040502050405020303" pitchFamily="18" charset="0"/>
              </a:rPr>
              <a:t>(</a:t>
            </a:r>
            <a:r>
              <a:rPr lang="en-US" sz="3600" b="1" dirty="0" smtClean="0">
                <a:latin typeface="Georgia" panose="02040502050405020303" pitchFamily="18" charset="0"/>
              </a:rPr>
              <a:t>1732-1799)</a:t>
            </a:r>
            <a:endParaRPr lang="en-US" sz="3600" b="1" dirty="0">
              <a:latin typeface="Georgia" panose="02040502050405020303" pitchFamily="18" charset="0"/>
            </a:endParaRPr>
          </a:p>
        </p:txBody>
      </p:sp>
      <p:sp>
        <p:nvSpPr>
          <p:cNvPr id="8" name="Content Placeholder 2"/>
          <p:cNvSpPr>
            <a:spLocks noGrp="1"/>
          </p:cNvSpPr>
          <p:nvPr>
            <p:ph idx="1"/>
          </p:nvPr>
        </p:nvSpPr>
        <p:spPr>
          <a:xfrm>
            <a:off x="152400" y="1905000"/>
            <a:ext cx="6858000" cy="4495800"/>
          </a:xfrm>
        </p:spPr>
        <p:txBody>
          <a:bodyPr>
            <a:noAutofit/>
          </a:bodyPr>
          <a:lstStyle/>
          <a:p>
            <a:r>
              <a:rPr lang="en-US" sz="2200" dirty="0">
                <a:latin typeface="Georgia" panose="02040502050405020303" pitchFamily="18" charset="0"/>
              </a:rPr>
              <a:t>Known as the “Father of our Country”—most </a:t>
            </a:r>
            <a:r>
              <a:rPr lang="en-US" sz="2200" dirty="0" smtClean="0">
                <a:latin typeface="Georgia" panose="02040502050405020303" pitchFamily="18" charset="0"/>
              </a:rPr>
              <a:t>famous founding </a:t>
            </a:r>
            <a:r>
              <a:rPr lang="en-US" sz="2200" dirty="0">
                <a:latin typeface="Georgia" panose="02040502050405020303" pitchFamily="18" charset="0"/>
              </a:rPr>
              <a:t>father</a:t>
            </a:r>
          </a:p>
          <a:p>
            <a:r>
              <a:rPr lang="en-US" sz="2200" dirty="0" smtClean="0">
                <a:latin typeface="Georgia" panose="02040502050405020303" pitchFamily="18" charset="0"/>
              </a:rPr>
              <a:t>General </a:t>
            </a:r>
            <a:r>
              <a:rPr lang="en-US" sz="2200" dirty="0">
                <a:latin typeface="Georgia" panose="02040502050405020303" pitchFamily="18" charset="0"/>
              </a:rPr>
              <a:t>of the Continental Army in </a:t>
            </a:r>
            <a:r>
              <a:rPr lang="en-US" sz="2200" dirty="0" smtClean="0">
                <a:latin typeface="Georgia" panose="02040502050405020303" pitchFamily="18" charset="0"/>
              </a:rPr>
              <a:t>the Revolutionary War</a:t>
            </a:r>
            <a:endParaRPr lang="en-US" sz="2200" dirty="0">
              <a:latin typeface="Georgia" panose="02040502050405020303" pitchFamily="18" charset="0"/>
            </a:endParaRPr>
          </a:p>
          <a:p>
            <a:r>
              <a:rPr lang="en-US" sz="2200" dirty="0" smtClean="0">
                <a:latin typeface="Georgia" panose="02040502050405020303" pitchFamily="18" charset="0"/>
              </a:rPr>
              <a:t>Born </a:t>
            </a:r>
            <a:r>
              <a:rPr lang="en-US" sz="2200" dirty="0">
                <a:latin typeface="Georgia" panose="02040502050405020303" pitchFamily="18" charset="0"/>
              </a:rPr>
              <a:t>February 22, 1732</a:t>
            </a:r>
          </a:p>
          <a:p>
            <a:r>
              <a:rPr lang="en-US" sz="2200" dirty="0" smtClean="0">
                <a:latin typeface="Georgia" panose="02040502050405020303" pitchFamily="18" charset="0"/>
              </a:rPr>
              <a:t>1</a:t>
            </a:r>
            <a:r>
              <a:rPr lang="en-US" sz="2200" baseline="30000" dirty="0" smtClean="0">
                <a:latin typeface="Georgia" panose="02040502050405020303" pitchFamily="18" charset="0"/>
              </a:rPr>
              <a:t>st</a:t>
            </a:r>
            <a:r>
              <a:rPr lang="en-US" sz="2200" dirty="0" smtClean="0">
                <a:latin typeface="Georgia" panose="02040502050405020303" pitchFamily="18" charset="0"/>
              </a:rPr>
              <a:t> </a:t>
            </a:r>
            <a:r>
              <a:rPr lang="en-US" sz="2200" dirty="0">
                <a:latin typeface="Georgia" panose="02040502050405020303" pitchFamily="18" charset="0"/>
              </a:rPr>
              <a:t>President of the United States of America </a:t>
            </a:r>
          </a:p>
          <a:p>
            <a:r>
              <a:rPr lang="en-US" sz="2200" dirty="0" smtClean="0">
                <a:latin typeface="Georgia" panose="02040502050405020303" pitchFamily="18" charset="0"/>
              </a:rPr>
              <a:t>Nicknamed </a:t>
            </a:r>
            <a:r>
              <a:rPr lang="en-US" sz="2200" dirty="0">
                <a:latin typeface="Georgia" panose="02040502050405020303" pitchFamily="18" charset="0"/>
              </a:rPr>
              <a:t>the “Indispensable Man” for his </a:t>
            </a:r>
            <a:r>
              <a:rPr lang="en-US" sz="2200" dirty="0" smtClean="0">
                <a:latin typeface="Georgia" panose="02040502050405020303" pitchFamily="18" charset="0"/>
              </a:rPr>
              <a:t>willingness and </a:t>
            </a:r>
            <a:r>
              <a:rPr lang="en-US" sz="2200" dirty="0">
                <a:latin typeface="Georgia" panose="02040502050405020303" pitchFamily="18" charset="0"/>
              </a:rPr>
              <a:t>courage to jump in and help his country in </a:t>
            </a:r>
            <a:r>
              <a:rPr lang="en-US" sz="2200" dirty="0" smtClean="0">
                <a:latin typeface="Georgia" panose="02040502050405020303" pitchFamily="18" charset="0"/>
              </a:rPr>
              <a:t>any capacity-</a:t>
            </a:r>
            <a:r>
              <a:rPr lang="en-US" sz="2200" dirty="0">
                <a:latin typeface="Georgia" panose="02040502050405020303" pitchFamily="18" charset="0"/>
              </a:rPr>
              <a:t>-regardless of his personal feelings and </a:t>
            </a:r>
            <a:r>
              <a:rPr lang="en-US" sz="2200" dirty="0" smtClean="0">
                <a:latin typeface="Georgia" panose="02040502050405020303" pitchFamily="18" charset="0"/>
              </a:rPr>
              <a:t>convenience</a:t>
            </a:r>
          </a:p>
        </p:txBody>
      </p:sp>
      <p:pic>
        <p:nvPicPr>
          <p:cNvPr id="6" name="Picture 2" descr="Gilbert Stuart Williamstown Portrait of George Washington.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572" r="9812"/>
          <a:stretch/>
        </p:blipFill>
        <p:spPr bwMode="auto">
          <a:xfrm>
            <a:off x="7086600" y="2057400"/>
            <a:ext cx="19050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62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style>
          <a:lnRef idx="0">
            <a:schemeClr val="accent1"/>
          </a:lnRef>
          <a:fillRef idx="3">
            <a:schemeClr val="accent1"/>
          </a:fillRef>
          <a:effectRef idx="3">
            <a:schemeClr val="accent1"/>
          </a:effectRef>
          <a:fontRef idx="minor">
            <a:schemeClr val="lt1"/>
          </a:fontRef>
        </p:style>
        <p:txBody>
          <a:bodyPr/>
          <a:lstStyle/>
          <a:p>
            <a:r>
              <a:rPr lang="en-US" b="1" u="sng" dirty="0" smtClean="0">
                <a:latin typeface="Georgia" panose="02040502050405020303" pitchFamily="18" charset="0"/>
              </a:rPr>
              <a:t>Quote of the Month:</a:t>
            </a:r>
            <a:endParaRPr lang="en-US" b="1" u="sng" dirty="0">
              <a:latin typeface="Georgia" panose="02040502050405020303" pitchFamily="18" charset="0"/>
            </a:endParaRPr>
          </a:p>
        </p:txBody>
      </p:sp>
      <p:sp>
        <p:nvSpPr>
          <p:cNvPr id="4" name="Content Placeholder 2"/>
          <p:cNvSpPr txBox="1">
            <a:spLocks/>
          </p:cNvSpPr>
          <p:nvPr/>
        </p:nvSpPr>
        <p:spPr>
          <a:xfrm>
            <a:off x="76200" y="1371600"/>
            <a:ext cx="8915400" cy="411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4400" dirty="0" smtClean="0">
                <a:latin typeface="Georgia" panose="02040502050405020303" pitchFamily="18" charset="0"/>
              </a:rPr>
              <a:t>“Labor </a:t>
            </a:r>
            <a:r>
              <a:rPr lang="en-US" sz="4400" dirty="0">
                <a:latin typeface="Georgia" panose="02040502050405020303" pitchFamily="18" charset="0"/>
              </a:rPr>
              <a:t>to keep alive in your breast, the little spark of celestial fire, called conscience</a:t>
            </a:r>
            <a:r>
              <a:rPr lang="en-US" sz="4400" dirty="0" smtClean="0">
                <a:latin typeface="Georgia" panose="02040502050405020303" pitchFamily="18" charset="0"/>
              </a:rPr>
              <a:t>.” </a:t>
            </a:r>
            <a:endParaRPr lang="en-US" sz="4400" dirty="0">
              <a:latin typeface="Georgia" panose="02040502050405020303" pitchFamily="18" charset="0"/>
            </a:endParaRPr>
          </a:p>
          <a:p>
            <a:pPr marL="0" indent="0" algn="r">
              <a:buNone/>
            </a:pPr>
            <a:endParaRPr lang="en-US" sz="3600" dirty="0" smtClean="0">
              <a:latin typeface="Georgia" panose="02040502050405020303" pitchFamily="18" charset="0"/>
            </a:endParaRPr>
          </a:p>
          <a:p>
            <a:pPr marL="0" indent="0" algn="r">
              <a:buNone/>
            </a:pPr>
            <a:endParaRPr lang="en-US" sz="3600" dirty="0">
              <a:latin typeface="Georgia" panose="02040502050405020303" pitchFamily="18" charset="0"/>
            </a:endParaRPr>
          </a:p>
          <a:p>
            <a:pPr marL="0" indent="0" algn="r">
              <a:buNone/>
            </a:pPr>
            <a:r>
              <a:rPr lang="en-US" sz="3600" dirty="0" smtClean="0">
                <a:latin typeface="Georgia" panose="02040502050405020303" pitchFamily="18" charset="0"/>
              </a:rPr>
              <a:t>~George </a:t>
            </a:r>
            <a:r>
              <a:rPr lang="en-US" sz="3600" dirty="0">
                <a:latin typeface="Georgia" panose="02040502050405020303" pitchFamily="18" charset="0"/>
              </a:rPr>
              <a:t>Washington</a:t>
            </a:r>
            <a:endParaRPr lang="en-US" sz="3600" dirty="0">
              <a:latin typeface="Georgia" panose="02040502050405020303" pitchFamily="18" charset="0"/>
            </a:endParaRPr>
          </a:p>
        </p:txBody>
      </p:sp>
    </p:spTree>
    <p:extLst>
      <p:ext uri="{BB962C8B-B14F-4D97-AF65-F5344CB8AC3E}">
        <p14:creationId xmlns:p14="http://schemas.microsoft.com/office/powerpoint/2010/main" val="1540317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style>
          <a:lnRef idx="0">
            <a:schemeClr val="accent2"/>
          </a:lnRef>
          <a:fillRef idx="3">
            <a:schemeClr val="accent2"/>
          </a:fillRef>
          <a:effectRef idx="3">
            <a:schemeClr val="accent2"/>
          </a:effectRef>
          <a:fontRef idx="minor">
            <a:schemeClr val="lt1"/>
          </a:fontRef>
        </p:style>
        <p:txBody>
          <a:bodyPr/>
          <a:lstStyle/>
          <a:p>
            <a:r>
              <a:rPr lang="en-US" b="1" u="sng" dirty="0" smtClean="0">
                <a:latin typeface="Georgia" panose="02040502050405020303" pitchFamily="18" charset="0"/>
              </a:rPr>
              <a:t>Life Principle of the Month:</a:t>
            </a:r>
            <a:endParaRPr lang="en-US" b="1" u="sng" dirty="0">
              <a:latin typeface="Georgia" panose="02040502050405020303" pitchFamily="18" charset="0"/>
            </a:endParaRPr>
          </a:p>
        </p:txBody>
      </p:sp>
      <p:sp>
        <p:nvSpPr>
          <p:cNvPr id="3" name="Content Placeholder 2"/>
          <p:cNvSpPr>
            <a:spLocks noGrp="1"/>
          </p:cNvSpPr>
          <p:nvPr>
            <p:ph idx="1"/>
          </p:nvPr>
        </p:nvSpPr>
        <p:spPr>
          <a:xfrm>
            <a:off x="0" y="2362200"/>
            <a:ext cx="9220200" cy="2438400"/>
          </a:xfrm>
        </p:spPr>
        <p:txBody>
          <a:bodyPr>
            <a:noAutofit/>
          </a:bodyPr>
          <a:lstStyle/>
          <a:p>
            <a:pPr marL="0" indent="0" algn="ctr">
              <a:buNone/>
            </a:pPr>
            <a:r>
              <a:rPr lang="en-US" sz="12200" dirty="0" smtClean="0">
                <a:latin typeface="Georgia" panose="02040502050405020303" pitchFamily="18" charset="0"/>
              </a:rPr>
              <a:t>honesty</a:t>
            </a:r>
            <a:endParaRPr lang="en-US" sz="12200" dirty="0">
              <a:latin typeface="Georgia" panose="02040502050405020303" pitchFamily="18" charset="0"/>
            </a:endParaRPr>
          </a:p>
        </p:txBody>
      </p:sp>
    </p:spTree>
    <p:extLst>
      <p:ext uri="{BB962C8B-B14F-4D97-AF65-F5344CB8AC3E}">
        <p14:creationId xmlns:p14="http://schemas.microsoft.com/office/powerpoint/2010/main" val="2112132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868" y="1938683"/>
            <a:ext cx="6315332" cy="3618739"/>
          </a:xfrm>
        </p:spPr>
        <p:txBody>
          <a:bodyPr>
            <a:noAutofit/>
          </a:bodyPr>
          <a:lstStyle/>
          <a:p>
            <a:pPr>
              <a:spcBef>
                <a:spcPts val="0"/>
              </a:spcBef>
              <a:spcAft>
                <a:spcPts val="600"/>
              </a:spcAft>
            </a:pPr>
            <a:r>
              <a:rPr lang="en-US" sz="2200" dirty="0">
                <a:latin typeface="Georgia" panose="02040502050405020303" pitchFamily="18" charset="0"/>
              </a:rPr>
              <a:t>16</a:t>
            </a:r>
            <a:r>
              <a:rPr lang="en-US" sz="2200" baseline="30000" dirty="0">
                <a:latin typeface="Georgia" panose="02040502050405020303" pitchFamily="18" charset="0"/>
              </a:rPr>
              <a:t>th</a:t>
            </a:r>
            <a:r>
              <a:rPr lang="en-US" sz="2200" dirty="0">
                <a:latin typeface="Georgia" panose="02040502050405020303" pitchFamily="18" charset="0"/>
              </a:rPr>
              <a:t> President of the United States of America</a:t>
            </a:r>
          </a:p>
          <a:p>
            <a:pPr>
              <a:spcBef>
                <a:spcPts val="0"/>
              </a:spcBef>
              <a:spcAft>
                <a:spcPts val="600"/>
              </a:spcAft>
            </a:pPr>
            <a:r>
              <a:rPr lang="en-US" sz="2200" dirty="0" smtClean="0">
                <a:latin typeface="Georgia" panose="02040502050405020303" pitchFamily="18" charset="0"/>
              </a:rPr>
              <a:t>President </a:t>
            </a:r>
            <a:r>
              <a:rPr lang="en-US" sz="2200" dirty="0">
                <a:latin typeface="Georgia" panose="02040502050405020303" pitchFamily="18" charset="0"/>
              </a:rPr>
              <a:t>during the Civil War—He preserved the </a:t>
            </a:r>
            <a:r>
              <a:rPr lang="en-US" sz="2200" dirty="0" smtClean="0">
                <a:latin typeface="Georgia" panose="02040502050405020303" pitchFamily="18" charset="0"/>
              </a:rPr>
              <a:t>Union </a:t>
            </a:r>
            <a:r>
              <a:rPr lang="en-US" sz="2200" dirty="0">
                <a:latin typeface="Georgia" panose="02040502050405020303" pitchFamily="18" charset="0"/>
              </a:rPr>
              <a:t>and abolished </a:t>
            </a:r>
            <a:r>
              <a:rPr lang="en-US" sz="2200" dirty="0" smtClean="0">
                <a:latin typeface="Georgia" panose="02040502050405020303" pitchFamily="18" charset="0"/>
              </a:rPr>
              <a:t>slavery.</a:t>
            </a:r>
          </a:p>
          <a:p>
            <a:pPr>
              <a:spcBef>
                <a:spcPts val="0"/>
              </a:spcBef>
              <a:spcAft>
                <a:spcPts val="600"/>
              </a:spcAft>
            </a:pPr>
            <a:r>
              <a:rPr lang="en-US" sz="2200" dirty="0" smtClean="0">
                <a:latin typeface="Georgia" panose="02040502050405020303" pitchFamily="18" charset="0"/>
              </a:rPr>
              <a:t>Lawyer </a:t>
            </a:r>
            <a:r>
              <a:rPr lang="en-US" sz="2200" dirty="0">
                <a:latin typeface="Georgia" panose="02040502050405020303" pitchFamily="18" charset="0"/>
              </a:rPr>
              <a:t>by trade and served in the U.S. Legislature</a:t>
            </a:r>
          </a:p>
          <a:p>
            <a:pPr>
              <a:spcBef>
                <a:spcPts val="0"/>
              </a:spcBef>
              <a:spcAft>
                <a:spcPts val="600"/>
              </a:spcAft>
            </a:pPr>
            <a:r>
              <a:rPr lang="en-US" sz="2200" dirty="0" smtClean="0">
                <a:latin typeface="Georgia" panose="02040502050405020303" pitchFamily="18" charset="0"/>
              </a:rPr>
              <a:t>Lincoln’s </a:t>
            </a:r>
            <a:r>
              <a:rPr lang="en-US" sz="2200" dirty="0">
                <a:latin typeface="Georgia" panose="02040502050405020303" pitchFamily="18" charset="0"/>
              </a:rPr>
              <a:t>“Gettysburg Address” is one of the </a:t>
            </a:r>
            <a:r>
              <a:rPr lang="en-US" sz="2200" dirty="0" smtClean="0">
                <a:latin typeface="Georgia" panose="02040502050405020303" pitchFamily="18" charset="0"/>
              </a:rPr>
              <a:t>most </a:t>
            </a:r>
            <a:r>
              <a:rPr lang="en-US" sz="2200" dirty="0">
                <a:latin typeface="Georgia" panose="02040502050405020303" pitchFamily="18" charset="0"/>
              </a:rPr>
              <a:t>famous, and  iconic speeches about our </a:t>
            </a:r>
            <a:r>
              <a:rPr lang="en-US" sz="2200" dirty="0" smtClean="0">
                <a:latin typeface="Georgia" panose="02040502050405020303" pitchFamily="18" charset="0"/>
              </a:rPr>
              <a:t>nation’s </a:t>
            </a:r>
            <a:r>
              <a:rPr lang="en-US" sz="2200" dirty="0">
                <a:latin typeface="Georgia" panose="02040502050405020303" pitchFamily="18" charset="0"/>
              </a:rPr>
              <a:t>principles in regards to ourselves and the </a:t>
            </a:r>
            <a:r>
              <a:rPr lang="en-US" sz="2200" dirty="0" smtClean="0">
                <a:latin typeface="Georgia" panose="02040502050405020303" pitchFamily="18" charset="0"/>
              </a:rPr>
              <a:t>world.</a:t>
            </a:r>
          </a:p>
          <a:p>
            <a:pPr>
              <a:spcBef>
                <a:spcPts val="0"/>
              </a:spcBef>
              <a:spcAft>
                <a:spcPts val="600"/>
              </a:spcAft>
            </a:pPr>
            <a:r>
              <a:rPr lang="en-US" sz="2200" dirty="0" smtClean="0">
                <a:latin typeface="Georgia" panose="02040502050405020303" pitchFamily="18" charset="0"/>
              </a:rPr>
              <a:t>Shortly </a:t>
            </a:r>
            <a:r>
              <a:rPr lang="en-US" sz="2200" dirty="0">
                <a:latin typeface="Georgia" panose="02040502050405020303" pitchFamily="18" charset="0"/>
              </a:rPr>
              <a:t>after being elected for a 2</a:t>
            </a:r>
            <a:r>
              <a:rPr lang="en-US" sz="2200" baseline="30000" dirty="0">
                <a:latin typeface="Georgia" panose="02040502050405020303" pitchFamily="18" charset="0"/>
              </a:rPr>
              <a:t>nd</a:t>
            </a:r>
            <a:r>
              <a:rPr lang="en-US" sz="2200" dirty="0">
                <a:latin typeface="Georgia" panose="02040502050405020303" pitchFamily="18" charset="0"/>
              </a:rPr>
              <a:t> term as </a:t>
            </a:r>
            <a:r>
              <a:rPr lang="en-US" sz="2200" dirty="0" smtClean="0">
                <a:latin typeface="Georgia" panose="02040502050405020303" pitchFamily="18" charset="0"/>
              </a:rPr>
              <a:t>President</a:t>
            </a:r>
            <a:r>
              <a:rPr lang="en-US" sz="2200" dirty="0">
                <a:latin typeface="Georgia" panose="02040502050405020303" pitchFamily="18" charset="0"/>
              </a:rPr>
              <a:t>, was assassinated by John Wilkes Booth </a:t>
            </a:r>
            <a:r>
              <a:rPr lang="en-US" sz="2200" dirty="0" smtClean="0">
                <a:latin typeface="Georgia" panose="02040502050405020303" pitchFamily="18" charset="0"/>
              </a:rPr>
              <a:t>on </a:t>
            </a:r>
            <a:r>
              <a:rPr lang="en-US" sz="2200" dirty="0">
                <a:latin typeface="Georgia" panose="02040502050405020303" pitchFamily="18" charset="0"/>
              </a:rPr>
              <a:t>April 15, 1865</a:t>
            </a:r>
            <a:endParaRPr lang="en-US" sz="2200" dirty="0">
              <a:latin typeface="Georgia" panose="02040502050405020303" pitchFamily="18" charset="0"/>
            </a:endParaRPr>
          </a:p>
        </p:txBody>
      </p:sp>
      <p:sp>
        <p:nvSpPr>
          <p:cNvPr id="5" name="TextBox 4"/>
          <p:cNvSpPr txBox="1"/>
          <p:nvPr/>
        </p:nvSpPr>
        <p:spPr>
          <a:xfrm>
            <a:off x="-60434" y="1058574"/>
            <a:ext cx="7848600" cy="646331"/>
          </a:xfrm>
          <a:prstGeom prst="rect">
            <a:avLst/>
          </a:prstGeom>
          <a:noFill/>
        </p:spPr>
        <p:txBody>
          <a:bodyPr wrap="square" rtlCol="0">
            <a:spAutoFit/>
          </a:bodyPr>
          <a:lstStyle/>
          <a:p>
            <a:r>
              <a:rPr lang="en-US" sz="3600" b="1" u="sng" dirty="0" smtClean="0">
                <a:latin typeface="Georgia" panose="02040502050405020303" pitchFamily="18" charset="0"/>
              </a:rPr>
              <a:t>Abraham </a:t>
            </a:r>
            <a:r>
              <a:rPr lang="en-US" sz="3600" b="1" dirty="0" smtClean="0">
                <a:latin typeface="Georgia" panose="02040502050405020303" pitchFamily="18" charset="0"/>
              </a:rPr>
              <a:t>Lincoln (1809 - 1865)</a:t>
            </a:r>
            <a:endParaRPr lang="en-US" sz="3600" b="1" dirty="0">
              <a:latin typeface="Georgia" panose="02040502050405020303" pitchFamily="18" charset="0"/>
            </a:endParaRPr>
          </a:p>
        </p:txBody>
      </p:sp>
      <p:sp>
        <p:nvSpPr>
          <p:cNvPr id="8" name="Title 1"/>
          <p:cNvSpPr txBox="1">
            <a:spLocks/>
          </p:cNvSpPr>
          <p:nvPr/>
        </p:nvSpPr>
        <p:spPr>
          <a:xfrm>
            <a:off x="0" y="7620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u="sng" dirty="0" smtClean="0">
                <a:latin typeface="Georgia" panose="02040502050405020303" pitchFamily="18" charset="0"/>
              </a:rPr>
              <a:t>Supplemental Hero of the Month:</a:t>
            </a:r>
            <a:endParaRPr lang="en-US" sz="2000" b="1" i="1" u="sng" dirty="0">
              <a:latin typeface="Georgia" panose="02040502050405020303" pitchFamily="18" charset="0"/>
            </a:endParaRPr>
          </a:p>
        </p:txBody>
      </p:sp>
      <p:pic>
        <p:nvPicPr>
          <p:cNvPr id="9" name="Picture 2" descr="http://academiaparaninfo.files.wordpress.com/2012/02/abraham-lincoln.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6635" y="2117436"/>
            <a:ext cx="2644965" cy="347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990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76200"/>
            <a:ext cx="9144000" cy="8382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u="sng" dirty="0" smtClean="0">
                <a:latin typeface="Georgia" panose="02040502050405020303" pitchFamily="18" charset="0"/>
              </a:rPr>
              <a:t>Song of the Month:</a:t>
            </a:r>
            <a:r>
              <a:rPr lang="en-US" sz="2200" dirty="0" smtClean="0">
                <a:latin typeface="Georgia" panose="02040502050405020303" pitchFamily="18" charset="0"/>
              </a:rPr>
              <a:t/>
            </a:r>
            <a:br>
              <a:rPr lang="en-US" sz="2200" dirty="0" smtClean="0">
                <a:latin typeface="Georgia" panose="02040502050405020303" pitchFamily="18" charset="0"/>
              </a:rPr>
            </a:br>
            <a:r>
              <a:rPr lang="en-US" sz="2200" dirty="0" smtClean="0">
                <a:latin typeface="Georgia" panose="02040502050405020303" pitchFamily="18" charset="0"/>
              </a:rPr>
              <a:t>“God Bless America”</a:t>
            </a:r>
            <a:endParaRPr lang="en-US" sz="2200" b="1" u="sng" dirty="0">
              <a:latin typeface="Georgia" panose="02040502050405020303" pitchFamily="18" charset="0"/>
            </a:endParaRPr>
          </a:p>
        </p:txBody>
      </p:sp>
      <p:sp>
        <p:nvSpPr>
          <p:cNvPr id="3" name="Content Placeholder 2"/>
          <p:cNvSpPr>
            <a:spLocks noGrp="1"/>
          </p:cNvSpPr>
          <p:nvPr>
            <p:ph sz="half" idx="2"/>
          </p:nvPr>
        </p:nvSpPr>
        <p:spPr>
          <a:xfrm>
            <a:off x="0" y="1118094"/>
            <a:ext cx="9144000" cy="4876799"/>
          </a:xfrm>
        </p:spPr>
        <p:txBody>
          <a:bodyPr>
            <a:noAutofit/>
          </a:bodyPr>
          <a:lstStyle/>
          <a:p>
            <a:pPr marL="0" indent="0" algn="ctr">
              <a:spcBef>
                <a:spcPts val="0"/>
              </a:spcBef>
              <a:spcAft>
                <a:spcPts val="1200"/>
              </a:spcAft>
              <a:buNone/>
            </a:pPr>
            <a:r>
              <a:rPr lang="en-US" sz="3200" dirty="0">
                <a:latin typeface="Georgia" panose="02040502050405020303" pitchFamily="18" charset="0"/>
              </a:rPr>
              <a:t>God Bless </a:t>
            </a:r>
            <a:r>
              <a:rPr lang="en-US" sz="3200" dirty="0" smtClean="0">
                <a:latin typeface="Georgia" panose="02040502050405020303" pitchFamily="18" charset="0"/>
              </a:rPr>
              <a:t>America!</a:t>
            </a:r>
            <a:br>
              <a:rPr lang="en-US" sz="3200" dirty="0" smtClean="0">
                <a:latin typeface="Georgia" panose="02040502050405020303" pitchFamily="18" charset="0"/>
              </a:rPr>
            </a:br>
            <a:r>
              <a:rPr lang="en-US" sz="3200" dirty="0" smtClean="0">
                <a:latin typeface="Georgia" panose="02040502050405020303" pitchFamily="18" charset="0"/>
              </a:rPr>
              <a:t>Land </a:t>
            </a:r>
            <a:r>
              <a:rPr lang="en-US" sz="3200" dirty="0">
                <a:latin typeface="Georgia" panose="02040502050405020303" pitchFamily="18" charset="0"/>
              </a:rPr>
              <a:t>that I love!</a:t>
            </a:r>
          </a:p>
          <a:p>
            <a:pPr marL="0" indent="0" algn="ctr">
              <a:spcBef>
                <a:spcPts val="0"/>
              </a:spcBef>
              <a:spcAft>
                <a:spcPts val="1200"/>
              </a:spcAft>
              <a:buNone/>
            </a:pPr>
            <a:r>
              <a:rPr lang="en-US" sz="3200" dirty="0" smtClean="0">
                <a:latin typeface="Georgia" panose="02040502050405020303" pitchFamily="18" charset="0"/>
              </a:rPr>
              <a:t>Stand </a:t>
            </a:r>
            <a:r>
              <a:rPr lang="en-US" sz="3200" dirty="0">
                <a:latin typeface="Georgia" panose="02040502050405020303" pitchFamily="18" charset="0"/>
              </a:rPr>
              <a:t>beside her, and guide </a:t>
            </a:r>
            <a:r>
              <a:rPr lang="en-US" sz="3200" dirty="0" smtClean="0">
                <a:latin typeface="Georgia" panose="02040502050405020303" pitchFamily="18" charset="0"/>
              </a:rPr>
              <a:t>her,</a:t>
            </a:r>
            <a:br>
              <a:rPr lang="en-US" sz="3200" dirty="0" smtClean="0">
                <a:latin typeface="Georgia" panose="02040502050405020303" pitchFamily="18" charset="0"/>
              </a:rPr>
            </a:br>
            <a:r>
              <a:rPr lang="en-US" sz="3200" dirty="0" smtClean="0">
                <a:latin typeface="Georgia" panose="02040502050405020303" pitchFamily="18" charset="0"/>
              </a:rPr>
              <a:t>Through </a:t>
            </a:r>
            <a:r>
              <a:rPr lang="en-US" sz="3200" dirty="0">
                <a:latin typeface="Georgia" panose="02040502050405020303" pitchFamily="18" charset="0"/>
              </a:rPr>
              <a:t>the night, with a light from above.</a:t>
            </a:r>
          </a:p>
          <a:p>
            <a:pPr marL="0" indent="0" algn="ctr">
              <a:spcBef>
                <a:spcPts val="0"/>
              </a:spcBef>
              <a:spcAft>
                <a:spcPts val="1200"/>
              </a:spcAft>
              <a:buNone/>
            </a:pPr>
            <a:r>
              <a:rPr lang="en-US" sz="3200" dirty="0" smtClean="0">
                <a:latin typeface="Georgia" panose="02040502050405020303" pitchFamily="18" charset="0"/>
              </a:rPr>
              <a:t>From </a:t>
            </a:r>
            <a:r>
              <a:rPr lang="en-US" sz="3200" dirty="0">
                <a:latin typeface="Georgia" panose="02040502050405020303" pitchFamily="18" charset="0"/>
              </a:rPr>
              <a:t>the mountains, to the </a:t>
            </a:r>
            <a:r>
              <a:rPr lang="en-US" sz="3200" dirty="0" smtClean="0">
                <a:latin typeface="Georgia" panose="02040502050405020303" pitchFamily="18" charset="0"/>
              </a:rPr>
              <a:t>prairies,</a:t>
            </a:r>
            <a:br>
              <a:rPr lang="en-US" sz="3200" dirty="0" smtClean="0">
                <a:latin typeface="Georgia" panose="02040502050405020303" pitchFamily="18" charset="0"/>
              </a:rPr>
            </a:br>
            <a:r>
              <a:rPr lang="en-US" sz="3200" dirty="0" smtClean="0">
                <a:latin typeface="Georgia" panose="02040502050405020303" pitchFamily="18" charset="0"/>
              </a:rPr>
              <a:t>To </a:t>
            </a:r>
            <a:r>
              <a:rPr lang="en-US" sz="3200" dirty="0">
                <a:latin typeface="Georgia" panose="02040502050405020303" pitchFamily="18" charset="0"/>
              </a:rPr>
              <a:t>the oceans, white with foam!</a:t>
            </a:r>
          </a:p>
          <a:p>
            <a:pPr marL="0" indent="0" algn="ctr">
              <a:spcBef>
                <a:spcPts val="0"/>
              </a:spcBef>
              <a:spcAft>
                <a:spcPts val="1200"/>
              </a:spcAft>
              <a:buNone/>
            </a:pPr>
            <a:r>
              <a:rPr lang="en-US" sz="3200" dirty="0" smtClean="0">
                <a:latin typeface="Georgia" panose="02040502050405020303" pitchFamily="18" charset="0"/>
              </a:rPr>
              <a:t>God </a:t>
            </a:r>
            <a:r>
              <a:rPr lang="en-US" sz="3200" dirty="0">
                <a:latin typeface="Georgia" panose="02040502050405020303" pitchFamily="18" charset="0"/>
              </a:rPr>
              <a:t>bless America!  My home sweet </a:t>
            </a:r>
            <a:r>
              <a:rPr lang="en-US" sz="3200" dirty="0" smtClean="0">
                <a:latin typeface="Georgia" panose="02040502050405020303" pitchFamily="18" charset="0"/>
              </a:rPr>
              <a:t>home,</a:t>
            </a:r>
            <a:br>
              <a:rPr lang="en-US" sz="3200" dirty="0" smtClean="0">
                <a:latin typeface="Georgia" panose="02040502050405020303" pitchFamily="18" charset="0"/>
              </a:rPr>
            </a:br>
            <a:r>
              <a:rPr lang="en-US" sz="3200" dirty="0" smtClean="0">
                <a:latin typeface="Georgia" panose="02040502050405020303" pitchFamily="18" charset="0"/>
              </a:rPr>
              <a:t>God </a:t>
            </a:r>
            <a:r>
              <a:rPr lang="en-US" sz="3200" dirty="0">
                <a:latin typeface="Georgia" panose="02040502050405020303" pitchFamily="18" charset="0"/>
              </a:rPr>
              <a:t>bless America!  My home sweet home.</a:t>
            </a:r>
          </a:p>
          <a:p>
            <a:pPr marL="0" indent="0" algn="ctr">
              <a:spcBef>
                <a:spcPts val="0"/>
              </a:spcBef>
              <a:spcAft>
                <a:spcPts val="1200"/>
              </a:spcAft>
              <a:buNone/>
            </a:pPr>
            <a:r>
              <a:rPr lang="en-US" sz="2200" i="1" dirty="0" smtClean="0">
                <a:latin typeface="Georgia" panose="02040502050405020303" pitchFamily="18" charset="0"/>
              </a:rPr>
              <a:t>Repeat</a:t>
            </a:r>
            <a:endParaRPr lang="en-US" sz="2200" i="1" dirty="0">
              <a:latin typeface="Georgia" panose="02040502050405020303" pitchFamily="18" charset="0"/>
            </a:endParaRPr>
          </a:p>
        </p:txBody>
      </p:sp>
      <p:pic>
        <p:nvPicPr>
          <p:cNvPr id="4" name="God Bless America fix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822723" y="76200"/>
            <a:ext cx="238426" cy="238426"/>
          </a:xfrm>
          <a:prstGeom prst="rect">
            <a:avLst/>
          </a:prstGeom>
        </p:spPr>
      </p:pic>
      <p:pic>
        <p:nvPicPr>
          <p:cNvPr id="5" name="God Bless America fixed VOCAL.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cstate="print"/>
          <a:stretch>
            <a:fillRect/>
          </a:stretch>
        </p:blipFill>
        <p:spPr>
          <a:xfrm>
            <a:off x="8789536" y="563960"/>
            <a:ext cx="304800" cy="304800"/>
          </a:xfrm>
          <a:prstGeom prst="rect">
            <a:avLst/>
          </a:prstGeom>
        </p:spPr>
      </p:pic>
      <p:sp>
        <p:nvSpPr>
          <p:cNvPr id="7" name="TextBox 6"/>
          <p:cNvSpPr txBox="1"/>
          <p:nvPr/>
        </p:nvSpPr>
        <p:spPr>
          <a:xfrm>
            <a:off x="7696200" y="76200"/>
            <a:ext cx="1066800" cy="707886"/>
          </a:xfrm>
          <a:prstGeom prst="rect">
            <a:avLst/>
          </a:prstGeom>
          <a:noFill/>
        </p:spPr>
        <p:txBody>
          <a:bodyPr wrap="square" rtlCol="0">
            <a:spAutoFit/>
          </a:bodyPr>
          <a:lstStyle/>
          <a:p>
            <a:pPr algn="r"/>
            <a:r>
              <a:rPr lang="en-US" sz="1000" dirty="0" smtClean="0">
                <a:solidFill>
                  <a:schemeClr val="bg1">
                    <a:lumMod val="95000"/>
                  </a:schemeClr>
                </a:solidFill>
                <a:latin typeface="Georgia" panose="02040502050405020303" pitchFamily="18" charset="0"/>
              </a:rPr>
              <a:t>instrumental</a:t>
            </a:r>
          </a:p>
          <a:p>
            <a:pPr algn="r"/>
            <a:endParaRPr lang="en-US" sz="1000" dirty="0" smtClean="0">
              <a:solidFill>
                <a:schemeClr val="bg1">
                  <a:lumMod val="95000"/>
                </a:schemeClr>
              </a:solidFill>
              <a:latin typeface="Georgia" panose="02040502050405020303" pitchFamily="18" charset="0"/>
            </a:endParaRPr>
          </a:p>
          <a:p>
            <a:pPr algn="r"/>
            <a:endParaRPr lang="en-US" sz="1000" dirty="0" smtClean="0">
              <a:solidFill>
                <a:schemeClr val="bg1">
                  <a:lumMod val="95000"/>
                </a:schemeClr>
              </a:solidFill>
              <a:latin typeface="Georgia" panose="02040502050405020303" pitchFamily="18" charset="0"/>
            </a:endParaRPr>
          </a:p>
          <a:p>
            <a:pPr algn="r"/>
            <a:r>
              <a:rPr lang="en-US" sz="1000" dirty="0" smtClean="0">
                <a:solidFill>
                  <a:schemeClr val="bg1">
                    <a:lumMod val="95000"/>
                  </a:schemeClr>
                </a:solidFill>
                <a:latin typeface="Georgia" panose="02040502050405020303" pitchFamily="18" charset="0"/>
              </a:rPr>
              <a:t>vocal</a:t>
            </a:r>
            <a:endParaRPr lang="en-US" sz="1000" dirty="0">
              <a:solidFill>
                <a:schemeClr val="bg1">
                  <a:lumMod val="95000"/>
                </a:schemeClr>
              </a:solidFill>
              <a:latin typeface="Georgia" panose="02040502050405020303" pitchFamily="18" charset="0"/>
            </a:endParaRPr>
          </a:p>
        </p:txBody>
      </p:sp>
    </p:spTree>
    <p:extLst>
      <p:ext uri="{BB962C8B-B14F-4D97-AF65-F5344CB8AC3E}">
        <p14:creationId xmlns:p14="http://schemas.microsoft.com/office/powerpoint/2010/main" val="231437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7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925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9144000" cy="5410200"/>
          </a:xfrm>
        </p:spPr>
        <p:txBody>
          <a:bodyPr>
            <a:noAutofit/>
          </a:bodyPr>
          <a:lstStyle/>
          <a:p>
            <a:pPr marL="0" indent="0" algn="ctr">
              <a:spcBef>
                <a:spcPts val="0"/>
              </a:spcBef>
              <a:spcAft>
                <a:spcPts val="600"/>
              </a:spcAft>
              <a:buNone/>
            </a:pPr>
            <a:r>
              <a:rPr lang="en-US" sz="3400" dirty="0" smtClean="0">
                <a:latin typeface="Georgia" panose="02040502050405020303" pitchFamily="18" charset="0"/>
              </a:rPr>
              <a:t>We the people of the United States,</a:t>
            </a:r>
            <a:br>
              <a:rPr lang="en-US" sz="3400" dirty="0" smtClean="0">
                <a:latin typeface="Georgia" panose="02040502050405020303" pitchFamily="18" charset="0"/>
              </a:rPr>
            </a:br>
            <a:r>
              <a:rPr lang="en-US" sz="3400" dirty="0" smtClean="0">
                <a:latin typeface="Georgia" panose="02040502050405020303" pitchFamily="18" charset="0"/>
              </a:rPr>
              <a:t>in order to form a more perfect union,</a:t>
            </a:r>
            <a:br>
              <a:rPr lang="en-US" sz="3400" dirty="0" smtClean="0">
                <a:latin typeface="Georgia" panose="02040502050405020303" pitchFamily="18" charset="0"/>
              </a:rPr>
            </a:br>
            <a:r>
              <a:rPr lang="en-US" sz="3400" dirty="0" smtClean="0">
                <a:latin typeface="Georgia" panose="02040502050405020303" pitchFamily="18" charset="0"/>
              </a:rPr>
              <a:t>establish justice,</a:t>
            </a:r>
            <a:br>
              <a:rPr lang="en-US" sz="3400" dirty="0" smtClean="0">
                <a:latin typeface="Georgia" panose="02040502050405020303" pitchFamily="18" charset="0"/>
              </a:rPr>
            </a:br>
            <a:r>
              <a:rPr lang="en-US" sz="3400" dirty="0" smtClean="0">
                <a:latin typeface="Georgia" panose="02040502050405020303" pitchFamily="18" charset="0"/>
              </a:rPr>
              <a:t>insure domestic tranquility,</a:t>
            </a:r>
            <a:br>
              <a:rPr lang="en-US" sz="3400" dirty="0" smtClean="0">
                <a:latin typeface="Georgia" panose="02040502050405020303" pitchFamily="18" charset="0"/>
              </a:rPr>
            </a:br>
            <a:r>
              <a:rPr lang="en-US" sz="3400" dirty="0" smtClean="0">
                <a:latin typeface="Georgia" panose="02040502050405020303" pitchFamily="18" charset="0"/>
              </a:rPr>
              <a:t>provide for the common defense,</a:t>
            </a:r>
            <a:br>
              <a:rPr lang="en-US" sz="3400" dirty="0" smtClean="0">
                <a:latin typeface="Georgia" panose="02040502050405020303" pitchFamily="18" charset="0"/>
              </a:rPr>
            </a:br>
            <a:r>
              <a:rPr lang="en-US" sz="3400" dirty="0" smtClean="0">
                <a:latin typeface="Georgia" panose="02040502050405020303" pitchFamily="18" charset="0"/>
              </a:rPr>
              <a:t>promote the general welfare,</a:t>
            </a:r>
            <a:br>
              <a:rPr lang="en-US" sz="3400" dirty="0" smtClean="0">
                <a:latin typeface="Georgia" panose="02040502050405020303" pitchFamily="18" charset="0"/>
              </a:rPr>
            </a:br>
            <a:r>
              <a:rPr lang="en-US" sz="3400" dirty="0" smtClean="0">
                <a:latin typeface="Georgia" panose="02040502050405020303" pitchFamily="18" charset="0"/>
              </a:rPr>
              <a:t>and secure the blessings of liberty to ourselves and our posterity,</a:t>
            </a:r>
            <a:br>
              <a:rPr lang="en-US" sz="3400" dirty="0" smtClean="0">
                <a:latin typeface="Georgia" panose="02040502050405020303" pitchFamily="18" charset="0"/>
              </a:rPr>
            </a:br>
            <a:r>
              <a:rPr lang="en-US" sz="3400" dirty="0" smtClean="0">
                <a:latin typeface="Georgia" panose="02040502050405020303" pitchFamily="18" charset="0"/>
              </a:rPr>
              <a:t>do ordain and establish this</a:t>
            </a:r>
            <a:br>
              <a:rPr lang="en-US" sz="3400" dirty="0" smtClean="0">
                <a:latin typeface="Georgia" panose="02040502050405020303" pitchFamily="18" charset="0"/>
              </a:rPr>
            </a:br>
            <a:r>
              <a:rPr lang="en-US" sz="3400" dirty="0" smtClean="0">
                <a:latin typeface="Georgia" panose="02040502050405020303" pitchFamily="18" charset="0"/>
              </a:rPr>
              <a:t>Constitution for the United States of America.</a:t>
            </a:r>
          </a:p>
        </p:txBody>
      </p:sp>
      <p:sp>
        <p:nvSpPr>
          <p:cNvPr id="4" name="Title 1"/>
          <p:cNvSpPr txBox="1">
            <a:spLocks/>
          </p:cNvSpPr>
          <p:nvPr/>
        </p:nvSpPr>
        <p:spPr>
          <a:xfrm>
            <a:off x="0" y="76200"/>
            <a:ext cx="9144000" cy="8382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u="sng" dirty="0" smtClean="0">
                <a:latin typeface="Georgia" panose="02040502050405020303" pitchFamily="18" charset="0"/>
              </a:rPr>
              <a:t>Verse of the Month: </a:t>
            </a:r>
            <a:r>
              <a:rPr lang="en-US" sz="4000" dirty="0" smtClean="0">
                <a:latin typeface="Georgia" panose="02040502050405020303" pitchFamily="18" charset="0"/>
              </a:rPr>
              <a:t/>
            </a:r>
            <a:br>
              <a:rPr lang="en-US" sz="4000" dirty="0" smtClean="0">
                <a:latin typeface="Georgia" panose="02040502050405020303" pitchFamily="18" charset="0"/>
              </a:rPr>
            </a:br>
            <a:r>
              <a:rPr lang="en-US" sz="2400" i="1" dirty="0" smtClean="0">
                <a:latin typeface="Georgia" panose="02040502050405020303" pitchFamily="18" charset="0"/>
              </a:rPr>
              <a:t>Preamble to the Constitution of the United States of America</a:t>
            </a:r>
            <a:endParaRPr lang="en-US" sz="2000" b="1" i="1" u="sng" dirty="0">
              <a:latin typeface="Georgia" panose="02040502050405020303" pitchFamily="18" charset="0"/>
            </a:endParaRPr>
          </a:p>
        </p:txBody>
      </p:sp>
    </p:spTree>
    <p:extLst>
      <p:ext uri="{BB962C8B-B14F-4D97-AF65-F5344CB8AC3E}">
        <p14:creationId xmlns:p14="http://schemas.microsoft.com/office/powerpoint/2010/main" val="1695967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219200"/>
            <a:ext cx="8686800" cy="5257800"/>
          </a:xfrm>
        </p:spPr>
        <p:txBody>
          <a:bodyPr>
            <a:normAutofit fontScale="85000" lnSpcReduction="20000"/>
          </a:bodyPr>
          <a:lstStyle/>
          <a:p>
            <a:pPr marL="0" indent="0">
              <a:buNone/>
            </a:pPr>
            <a:r>
              <a:rPr lang="en-US" sz="7800" dirty="0" smtClean="0">
                <a:latin typeface="Georgia" panose="02040502050405020303" pitchFamily="18" charset="0"/>
              </a:rPr>
              <a:t>criticism</a:t>
            </a:r>
            <a:endParaRPr lang="en-US" sz="7800" dirty="0">
              <a:latin typeface="Georgia" panose="02040502050405020303" pitchFamily="18" charset="0"/>
            </a:endParaRPr>
          </a:p>
          <a:p>
            <a:pPr marL="0" indent="0">
              <a:buNone/>
            </a:pPr>
            <a:r>
              <a:rPr lang="en-US" sz="2000" dirty="0" smtClean="0">
                <a:latin typeface="Georgia" panose="02040502050405020303" pitchFamily="18" charset="0"/>
              </a:rPr>
              <a:t>The analysis and judgment of the merits and faults of an object or person.</a:t>
            </a:r>
            <a:endParaRPr lang="en-US" sz="2000" dirty="0">
              <a:latin typeface="Georgia" panose="02040502050405020303" pitchFamily="18" charset="0"/>
            </a:endParaRPr>
          </a:p>
          <a:p>
            <a:pPr marL="0" indent="0">
              <a:buNone/>
            </a:pPr>
            <a:r>
              <a:rPr lang="en-US" sz="7800" dirty="0" smtClean="0">
                <a:latin typeface="Georgia" panose="02040502050405020303" pitchFamily="18" charset="0"/>
              </a:rPr>
              <a:t>practice</a:t>
            </a:r>
            <a:endParaRPr lang="en-US" sz="7800" dirty="0">
              <a:latin typeface="Georgia" panose="02040502050405020303" pitchFamily="18" charset="0"/>
            </a:endParaRPr>
          </a:p>
          <a:p>
            <a:pPr marL="0" indent="0">
              <a:buNone/>
            </a:pPr>
            <a:r>
              <a:rPr lang="en-US" sz="2000" dirty="0" smtClean="0">
                <a:latin typeface="Georgia" panose="02040502050405020303" pitchFamily="18" charset="0"/>
              </a:rPr>
              <a:t>Repeated exercise in or performance of an activity so as to become proficient at it.</a:t>
            </a:r>
            <a:endParaRPr lang="en-US" sz="2000" dirty="0">
              <a:latin typeface="Georgia" panose="02040502050405020303" pitchFamily="18" charset="0"/>
            </a:endParaRPr>
          </a:p>
          <a:p>
            <a:pPr marL="0" indent="0">
              <a:buNone/>
            </a:pPr>
            <a:r>
              <a:rPr lang="en-US" sz="7800" dirty="0" smtClean="0">
                <a:latin typeface="Georgia" panose="02040502050405020303" pitchFamily="18" charset="0"/>
              </a:rPr>
              <a:t>lofty</a:t>
            </a:r>
            <a:endParaRPr lang="en-US" sz="7800" dirty="0">
              <a:latin typeface="Georgia" panose="02040502050405020303" pitchFamily="18" charset="0"/>
            </a:endParaRPr>
          </a:p>
          <a:p>
            <a:pPr marL="0" indent="0">
              <a:buNone/>
            </a:pPr>
            <a:r>
              <a:rPr lang="en-US" sz="2000" dirty="0" smtClean="0">
                <a:latin typeface="Georgia" panose="02040502050405020303" pitchFamily="18" charset="0"/>
              </a:rPr>
              <a:t>Of imposing height; thick and resilient</a:t>
            </a:r>
            <a:endParaRPr lang="en-US" sz="2000" dirty="0">
              <a:latin typeface="Georgia" panose="02040502050405020303" pitchFamily="18" charset="0"/>
            </a:endParaRPr>
          </a:p>
          <a:p>
            <a:pPr marL="0" indent="0">
              <a:buNone/>
            </a:pPr>
            <a:r>
              <a:rPr lang="en-US" sz="7800" dirty="0" smtClean="0">
                <a:latin typeface="Georgia" panose="02040502050405020303" pitchFamily="18" charset="0"/>
              </a:rPr>
              <a:t>benchmark</a:t>
            </a:r>
            <a:endParaRPr lang="en-US" sz="7800" dirty="0">
              <a:latin typeface="Georgia" panose="02040502050405020303" pitchFamily="18" charset="0"/>
            </a:endParaRPr>
          </a:p>
          <a:p>
            <a:pPr marL="0" indent="0">
              <a:buNone/>
            </a:pPr>
            <a:r>
              <a:rPr lang="en-US" sz="2000" dirty="0" smtClean="0">
                <a:latin typeface="Georgia" panose="02040502050405020303" pitchFamily="18" charset="0"/>
              </a:rPr>
              <a:t>A standard or point of reference against which things can be compared or assessed.</a:t>
            </a:r>
            <a:endParaRPr lang="en-US" sz="2000" dirty="0">
              <a:latin typeface="Georgia" panose="02040502050405020303" pitchFamily="18" charset="0"/>
            </a:endParaRPr>
          </a:p>
        </p:txBody>
      </p:sp>
      <p:sp>
        <p:nvSpPr>
          <p:cNvPr id="5" name="Title 1"/>
          <p:cNvSpPr txBox="1">
            <a:spLocks/>
          </p:cNvSpPr>
          <p:nvPr/>
        </p:nvSpPr>
        <p:spPr>
          <a:xfrm>
            <a:off x="0" y="76200"/>
            <a:ext cx="9144000" cy="9144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u="sng" smtClean="0">
                <a:latin typeface="Georgia" panose="02040502050405020303" pitchFamily="18" charset="0"/>
              </a:rPr>
              <a:t>Words of the Month:</a:t>
            </a:r>
            <a:endParaRPr lang="en-US" b="1" u="sng" dirty="0">
              <a:latin typeface="Georgia" panose="02040502050405020303" pitchFamily="18" charset="0"/>
            </a:endParaRPr>
          </a:p>
        </p:txBody>
      </p:sp>
    </p:spTree>
    <p:extLst>
      <p:ext uri="{BB962C8B-B14F-4D97-AF65-F5344CB8AC3E}">
        <p14:creationId xmlns:p14="http://schemas.microsoft.com/office/powerpoint/2010/main" val="3087269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33500"/>
            <a:ext cx="8229600" cy="800100"/>
          </a:xfrm>
        </p:spPr>
        <p:txBody>
          <a:bodyPr>
            <a:normAutofit/>
          </a:bodyPr>
          <a:lstStyle/>
          <a:p>
            <a:pPr marL="0" indent="0">
              <a:buNone/>
            </a:pPr>
            <a:r>
              <a:rPr lang="en-US" sz="4000" dirty="0" smtClean="0">
                <a:latin typeface="Georgia" panose="02040502050405020303" pitchFamily="18" charset="0"/>
              </a:rPr>
              <a:t>#7: Ride for the brand.</a:t>
            </a:r>
            <a:endParaRPr lang="en-US" sz="4000" dirty="0">
              <a:latin typeface="Georgia" panose="02040502050405020303" pitchFamily="18" charset="0"/>
            </a:endParaRPr>
          </a:p>
        </p:txBody>
      </p:sp>
      <p:pic>
        <p:nvPicPr>
          <p:cNvPr id="5122" name="Picture 2" descr="C:\Users\Infangers\AppData\Local\Microsoft\Windows\Temporary Internet Files\Content.IE5\3EI3ZV5J\MP90040076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439924"/>
            <a:ext cx="4886419" cy="32563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0" y="76200"/>
            <a:ext cx="9144000" cy="914400"/>
          </a:xfrm>
        </p:spPr>
        <p:style>
          <a:lnRef idx="0">
            <a:schemeClr val="accent1"/>
          </a:lnRef>
          <a:fillRef idx="3">
            <a:schemeClr val="accent1"/>
          </a:fillRef>
          <a:effectRef idx="3">
            <a:schemeClr val="accent1"/>
          </a:effectRef>
          <a:fontRef idx="minor">
            <a:schemeClr val="lt1"/>
          </a:fontRef>
        </p:style>
        <p:txBody>
          <a:bodyPr>
            <a:normAutofit/>
          </a:bodyPr>
          <a:lstStyle/>
          <a:p>
            <a:r>
              <a:rPr lang="en-US" b="1" u="sng" dirty="0" smtClean="0">
                <a:latin typeface="Georgia" panose="02040502050405020303" pitchFamily="18" charset="0"/>
              </a:rPr>
              <a:t>Cowboy Ethics</a:t>
            </a:r>
            <a:r>
              <a:rPr lang="en-US" b="1" dirty="0" smtClean="0">
                <a:latin typeface="Georgia" panose="02040502050405020303" pitchFamily="18" charset="0"/>
              </a:rPr>
              <a:t> </a:t>
            </a:r>
            <a:r>
              <a:rPr lang="en-US" sz="3300" dirty="0" smtClean="0">
                <a:latin typeface="Georgia" panose="02040502050405020303" pitchFamily="18" charset="0"/>
              </a:rPr>
              <a:t>by James P. Owen</a:t>
            </a:r>
            <a:endParaRPr lang="en-US" sz="3300" dirty="0">
              <a:latin typeface="Georgia" panose="02040502050405020303" pitchFamily="18" charset="0"/>
            </a:endParaRPr>
          </a:p>
        </p:txBody>
      </p:sp>
    </p:spTree>
    <p:extLst>
      <p:ext uri="{BB962C8B-B14F-4D97-AF65-F5344CB8AC3E}">
        <p14:creationId xmlns:p14="http://schemas.microsoft.com/office/powerpoint/2010/main" val="19629024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4002" y="838200"/>
            <a:ext cx="5795995" cy="1833265"/>
          </a:xfrm>
          <a:prstGeom prst="rect">
            <a:avLst/>
          </a:prstGeom>
          <a:noFill/>
          <a:ln w="19050">
            <a:noFill/>
          </a:ln>
        </p:spPr>
        <p:txBody>
          <a:bodyPr wrap="none" lIns="91440" tIns="45720" rIns="91440" bIns="45720">
            <a:prstTxWarp prst="textWave1">
              <a:avLst/>
            </a:prstTxWarp>
            <a:spAutoFit/>
          </a:bodyPr>
          <a:lstStyle/>
          <a:p>
            <a:pPr algn="ctr"/>
            <a:r>
              <a:rPr lang="en-US" sz="5400" b="1" u="sng" cap="small" spc="0" dirty="0" smtClean="0">
                <a:ln w="28575">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Georgia" panose="02040502050405020303" pitchFamily="18" charset="0"/>
              </a:rPr>
              <a:t>Birthdays</a:t>
            </a:r>
            <a:endParaRPr lang="en-US" sz="5400" b="1" cap="small" spc="0" dirty="0">
              <a:ln w="28575">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Rectangle 6"/>
          <p:cNvSpPr/>
          <p:nvPr/>
        </p:nvSpPr>
        <p:spPr>
          <a:xfrm>
            <a:off x="228600" y="3733799"/>
            <a:ext cx="8763000" cy="761999"/>
          </a:xfrm>
          <a:prstGeom prst="rect">
            <a:avLst/>
          </a:prstGeom>
          <a:noFill/>
        </p:spPr>
        <p:txBody>
          <a:bodyPr wrap="none" lIns="91440" tIns="45720" rIns="91440" bIns="45720">
            <a:prstTxWarp prst="textPlain">
              <a:avLst/>
            </a:prstTxWarp>
            <a:spAutoFit/>
          </a:bodyPr>
          <a:lstStyle/>
          <a:p>
            <a:pPr marL="0" indent="0" algn="ctr">
              <a:buNone/>
            </a:pPr>
            <a:r>
              <a:rPr lang="en-US" sz="5400" b="1" cap="small" spc="0" dirty="0" smtClean="0">
                <a:ln w="38100">
                  <a:solidFill>
                    <a:schemeClr val="tx2">
                      <a:lumMod val="50000"/>
                    </a:schemeClr>
                  </a:solidFill>
                  <a:prstDash val="solid"/>
                </a:ln>
                <a:solidFill>
                  <a:srgbClr val="C00000"/>
                </a:solidFill>
                <a:effectLst/>
                <a:latin typeface="Georgia" panose="02040502050405020303" pitchFamily="18" charset="0"/>
              </a:rPr>
              <a:t>Announcements</a:t>
            </a:r>
            <a:endParaRPr lang="en-US" sz="5400" b="1" cap="small" spc="0" dirty="0">
              <a:ln w="38100">
                <a:solidFill>
                  <a:schemeClr val="tx2">
                    <a:lumMod val="50000"/>
                  </a:schemeClr>
                </a:solidFill>
                <a:prstDash val="solid"/>
              </a:ln>
              <a:solidFill>
                <a:srgbClr val="C00000"/>
              </a:solidFill>
              <a:effectLst/>
            </a:endParaRPr>
          </a:p>
        </p:txBody>
      </p:sp>
      <p:sp>
        <p:nvSpPr>
          <p:cNvPr id="8" name="Rectangle 7"/>
          <p:cNvSpPr/>
          <p:nvPr/>
        </p:nvSpPr>
        <p:spPr>
          <a:xfrm>
            <a:off x="3975150" y="2715946"/>
            <a:ext cx="1269899" cy="923330"/>
          </a:xfrm>
          <a:prstGeom prst="rect">
            <a:avLst/>
          </a:prstGeom>
          <a:noFill/>
        </p:spPr>
        <p:txBody>
          <a:bodyPr wrap="none" lIns="91440" tIns="45720" rIns="91440" bIns="45720">
            <a:spAutoFit/>
          </a:bodyPr>
          <a:lstStyle/>
          <a:p>
            <a:pPr algn="ctr"/>
            <a:r>
              <a:rPr lang="en-US" sz="5400" b="1" cap="none" spc="0" dirty="0" smtClean="0">
                <a:ln w="6600">
                  <a:solidFill>
                    <a:srgbClr val="C00000"/>
                  </a:solidFill>
                  <a:prstDash val="solid"/>
                </a:ln>
                <a:solidFill>
                  <a:schemeClr val="tx2">
                    <a:lumMod val="75000"/>
                  </a:schemeClr>
                </a:solidFill>
                <a:effectLst>
                  <a:outerShdw dist="38100" dir="2700000" algn="tl" rotWithShape="0">
                    <a:schemeClr val="accent2"/>
                  </a:outerShdw>
                </a:effectLst>
              </a:rPr>
              <a:t>and</a:t>
            </a:r>
            <a:endParaRPr lang="en-US" sz="5400" b="1" cap="none" spc="0" dirty="0">
              <a:ln w="6600">
                <a:solidFill>
                  <a:srgbClr val="C00000"/>
                </a:solidFill>
                <a:prstDash val="solid"/>
              </a:ln>
              <a:solidFill>
                <a:schemeClr val="tx2">
                  <a:lumMod val="75000"/>
                </a:schemeClr>
              </a:solidFill>
              <a:effectLst>
                <a:outerShdw dist="38100" dir="2700000" algn="tl" rotWithShape="0">
                  <a:schemeClr val="accent2"/>
                </a:outerShdw>
              </a:effectLst>
            </a:endParaRPr>
          </a:p>
        </p:txBody>
      </p:sp>
      <p:sp>
        <p:nvSpPr>
          <p:cNvPr id="2" name="Rectangle 1"/>
          <p:cNvSpPr/>
          <p:nvPr/>
        </p:nvSpPr>
        <p:spPr>
          <a:xfrm>
            <a:off x="4453217" y="3244334"/>
            <a:ext cx="237566" cy="369332"/>
          </a:xfrm>
          <a:prstGeom prst="rect">
            <a:avLst/>
          </a:prstGeom>
        </p:spPr>
        <p:txBody>
          <a:bodyPr wrap="none">
            <a:spAutoFit/>
          </a:bodyPr>
          <a:lstStyle/>
          <a:p>
            <a:r>
              <a:rPr lang="en-US" dirty="0"/>
              <a:t> </a:t>
            </a:r>
          </a:p>
        </p:txBody>
      </p:sp>
      <p:sp>
        <p:nvSpPr>
          <p:cNvPr id="3" name="Rectangle 2"/>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4200978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95" y="1524000"/>
            <a:ext cx="8915400" cy="5105400"/>
          </a:xfrm>
        </p:spPr>
        <p:txBody>
          <a:bodyPr>
            <a:normAutofit/>
          </a:bodyPr>
          <a:lstStyle/>
          <a:p>
            <a:pPr marL="0" indent="0">
              <a:buNone/>
            </a:pPr>
            <a:r>
              <a:rPr lang="en-US" sz="3000" dirty="0">
                <a:latin typeface="Georgia" panose="02040502050405020303" pitchFamily="18" charset="0"/>
              </a:rPr>
              <a:t>In all criminal prosecutions, the accused shall enjoy the right to a speedy and public trial, by an impartial jury of the State and district wherein the crime shall have been committed, which district shall have been previously ascertained by law, and to be informed of the nature and cause of the accusation; to be confronted with the witnesses against him; to have compulsory process for obtaining witnesses in his favor, and to have the Assistance of Counsel for his </a:t>
            </a:r>
            <a:r>
              <a:rPr lang="en-US" sz="3000" dirty="0" smtClean="0">
                <a:latin typeface="Georgia" panose="02040502050405020303" pitchFamily="18" charset="0"/>
              </a:rPr>
              <a:t>defense</a:t>
            </a:r>
            <a:r>
              <a:rPr lang="en-US" sz="3000" dirty="0">
                <a:latin typeface="Georgia" panose="02040502050405020303" pitchFamily="18" charset="0"/>
              </a:rPr>
              <a:t>.</a:t>
            </a:r>
            <a:endParaRPr lang="en-US" sz="3000" dirty="0">
              <a:latin typeface="Georgia" panose="02040502050405020303" pitchFamily="18" charset="0"/>
            </a:endParaRPr>
          </a:p>
        </p:txBody>
      </p:sp>
      <p:sp>
        <p:nvSpPr>
          <p:cNvPr id="5" name="Title 1"/>
          <p:cNvSpPr>
            <a:spLocks noGrp="1"/>
          </p:cNvSpPr>
          <p:nvPr>
            <p:ph type="title"/>
          </p:nvPr>
        </p:nvSpPr>
        <p:spPr>
          <a:xfrm>
            <a:off x="0" y="76200"/>
            <a:ext cx="9144000" cy="100584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latin typeface="Georgia" panose="02040502050405020303" pitchFamily="18" charset="0"/>
              </a:rPr>
              <a:t>Bill of Rights</a:t>
            </a:r>
            <a:r>
              <a:rPr lang="en-US" b="1" u="sng" dirty="0" smtClean="0">
                <a:latin typeface="Georgia" panose="02040502050405020303" pitchFamily="18" charset="0"/>
              </a:rPr>
              <a:t>:</a:t>
            </a:r>
            <a:r>
              <a:rPr lang="en-US" b="1" dirty="0" smtClean="0">
                <a:latin typeface="Georgia" panose="02040502050405020303" pitchFamily="18" charset="0"/>
              </a:rPr>
              <a:t/>
            </a:r>
            <a:br>
              <a:rPr lang="en-US" b="1" dirty="0" smtClean="0">
                <a:latin typeface="Georgia" panose="02040502050405020303" pitchFamily="18" charset="0"/>
              </a:rPr>
            </a:br>
            <a:r>
              <a:rPr lang="en-US" sz="3100" b="1" dirty="0" smtClean="0">
                <a:latin typeface="Georgia" panose="02040502050405020303" pitchFamily="18" charset="0"/>
              </a:rPr>
              <a:t>Amendment </a:t>
            </a:r>
            <a:r>
              <a:rPr lang="en-US" sz="3100" b="1" dirty="0" smtClean="0">
                <a:latin typeface="Georgia" panose="02040502050405020303" pitchFamily="18" charset="0"/>
              </a:rPr>
              <a:t>VI</a:t>
            </a:r>
            <a:endParaRPr lang="en-US" sz="3100" b="1" u="sng" dirty="0">
              <a:latin typeface="Georgia" panose="02040502050405020303" pitchFamily="18" charset="0"/>
            </a:endParaRPr>
          </a:p>
        </p:txBody>
      </p:sp>
    </p:spTree>
    <p:extLst>
      <p:ext uri="{BB962C8B-B14F-4D97-AF65-F5344CB8AC3E}">
        <p14:creationId xmlns:p14="http://schemas.microsoft.com/office/powerpoint/2010/main" val="1795590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style>
          <a:lnRef idx="0">
            <a:schemeClr val="accent1"/>
          </a:lnRef>
          <a:fillRef idx="3">
            <a:schemeClr val="accent1"/>
          </a:fillRef>
          <a:effectRef idx="3">
            <a:schemeClr val="accent1"/>
          </a:effectRef>
          <a:fontRef idx="minor">
            <a:schemeClr val="lt1"/>
          </a:fontRef>
        </p:style>
        <p:txBody>
          <a:bodyPr/>
          <a:lstStyle/>
          <a:p>
            <a:r>
              <a:rPr lang="en-US" b="1" u="sng" dirty="0" smtClean="0">
                <a:latin typeface="Georgia" panose="02040502050405020303" pitchFamily="18" charset="0"/>
              </a:rPr>
              <a:t>The Pledge of Allegiance:</a:t>
            </a:r>
            <a:endParaRPr lang="en-US" b="1" u="sng" dirty="0">
              <a:latin typeface="Georgia" panose="02040502050405020303" pitchFamily="18" charset="0"/>
            </a:endParaRPr>
          </a:p>
        </p:txBody>
      </p:sp>
      <p:sp>
        <p:nvSpPr>
          <p:cNvPr id="3" name="Content Placeholder 2"/>
          <p:cNvSpPr>
            <a:spLocks noGrp="1"/>
          </p:cNvSpPr>
          <p:nvPr>
            <p:ph idx="1"/>
          </p:nvPr>
        </p:nvSpPr>
        <p:spPr>
          <a:xfrm>
            <a:off x="0" y="1447800"/>
            <a:ext cx="9144000" cy="3962400"/>
          </a:xfrm>
        </p:spPr>
        <p:txBody>
          <a:bodyPr>
            <a:noAutofit/>
          </a:bodyPr>
          <a:lstStyle/>
          <a:p>
            <a:pPr marL="0" indent="0" algn="ctr">
              <a:buNone/>
            </a:pPr>
            <a:r>
              <a:rPr lang="en-US" sz="4200" dirty="0" smtClean="0">
                <a:latin typeface="Georgia" panose="02040502050405020303" pitchFamily="18" charset="0"/>
              </a:rPr>
              <a:t>I pledge allegiance to the flag of the United States of America,</a:t>
            </a:r>
            <a:br>
              <a:rPr lang="en-US" sz="4200" dirty="0" smtClean="0">
                <a:latin typeface="Georgia" panose="02040502050405020303" pitchFamily="18" charset="0"/>
              </a:rPr>
            </a:br>
            <a:r>
              <a:rPr lang="en-US" sz="4200" dirty="0" smtClean="0">
                <a:latin typeface="Georgia" panose="02040502050405020303" pitchFamily="18" charset="0"/>
              </a:rPr>
              <a:t>and to the republic for which it stands,</a:t>
            </a:r>
            <a:br>
              <a:rPr lang="en-US" sz="4200" dirty="0" smtClean="0">
                <a:latin typeface="Georgia" panose="02040502050405020303" pitchFamily="18" charset="0"/>
              </a:rPr>
            </a:br>
            <a:r>
              <a:rPr lang="en-US" sz="4200" dirty="0" smtClean="0">
                <a:latin typeface="Georgia" panose="02040502050405020303" pitchFamily="18" charset="0"/>
              </a:rPr>
              <a:t>one nation under God,</a:t>
            </a:r>
            <a:br>
              <a:rPr lang="en-US" sz="4200" dirty="0" smtClean="0">
                <a:latin typeface="Georgia" panose="02040502050405020303" pitchFamily="18" charset="0"/>
              </a:rPr>
            </a:br>
            <a:r>
              <a:rPr lang="en-US" sz="4200" dirty="0" smtClean="0">
                <a:latin typeface="Georgia" panose="02040502050405020303" pitchFamily="18" charset="0"/>
              </a:rPr>
              <a:t>indivisible,</a:t>
            </a:r>
            <a:br>
              <a:rPr lang="en-US" sz="4200" dirty="0" smtClean="0">
                <a:latin typeface="Georgia" panose="02040502050405020303" pitchFamily="18" charset="0"/>
              </a:rPr>
            </a:br>
            <a:r>
              <a:rPr lang="en-US" sz="4200" dirty="0" smtClean="0">
                <a:latin typeface="Georgia" panose="02040502050405020303" pitchFamily="18" charset="0"/>
              </a:rPr>
              <a:t>with liberty and justice for all.</a:t>
            </a:r>
            <a:endParaRPr lang="en-US" sz="4200" dirty="0">
              <a:latin typeface="Georgia" panose="02040502050405020303" pitchFamily="18" charset="0"/>
            </a:endParaRPr>
          </a:p>
        </p:txBody>
      </p:sp>
    </p:spTree>
    <p:extLst>
      <p:ext uri="{BB962C8B-B14F-4D97-AF65-F5344CB8AC3E}">
        <p14:creationId xmlns:p14="http://schemas.microsoft.com/office/powerpoint/2010/main" val="1675930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95" y="1524000"/>
            <a:ext cx="8915400" cy="5105400"/>
          </a:xfrm>
        </p:spPr>
        <p:txBody>
          <a:bodyPr>
            <a:normAutofit/>
          </a:bodyPr>
          <a:lstStyle/>
          <a:p>
            <a:pPr marL="0" indent="0">
              <a:buNone/>
            </a:pPr>
            <a:r>
              <a:rPr lang="en-US" dirty="0">
                <a:latin typeface="Georgia" panose="02040502050405020303" pitchFamily="18" charset="0"/>
              </a:rPr>
              <a:t>In Suits at common law, where the value in controversy shall exceed twenty dollars, the right of trial by jury shall be preserved, and no fact tried by a jury, shall be otherwise </a:t>
            </a:r>
            <a:r>
              <a:rPr lang="en-US" dirty="0" smtClean="0">
                <a:latin typeface="Georgia" panose="02040502050405020303" pitchFamily="18" charset="0"/>
              </a:rPr>
              <a:t>re-examined </a:t>
            </a:r>
            <a:r>
              <a:rPr lang="en-US" dirty="0">
                <a:latin typeface="Georgia" panose="02040502050405020303" pitchFamily="18" charset="0"/>
              </a:rPr>
              <a:t>in any Court of the United States, than according to the rules of the common law.</a:t>
            </a:r>
            <a:endParaRPr lang="en-US" dirty="0">
              <a:latin typeface="Georgia" panose="02040502050405020303" pitchFamily="18" charset="0"/>
            </a:endParaRPr>
          </a:p>
        </p:txBody>
      </p:sp>
      <p:sp>
        <p:nvSpPr>
          <p:cNvPr id="5" name="Title 1"/>
          <p:cNvSpPr>
            <a:spLocks noGrp="1"/>
          </p:cNvSpPr>
          <p:nvPr>
            <p:ph type="title"/>
          </p:nvPr>
        </p:nvSpPr>
        <p:spPr>
          <a:xfrm>
            <a:off x="0" y="76200"/>
            <a:ext cx="9144000" cy="100584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a:latin typeface="Georgia" panose="02040502050405020303" pitchFamily="18" charset="0"/>
              </a:rPr>
              <a:t>Bill of Rights</a:t>
            </a:r>
            <a:r>
              <a:rPr lang="en-US" b="1" u="sng" dirty="0" smtClean="0">
                <a:latin typeface="Georgia" panose="02040502050405020303" pitchFamily="18" charset="0"/>
              </a:rPr>
              <a:t>:</a:t>
            </a:r>
            <a:r>
              <a:rPr lang="en-US" b="1" dirty="0" smtClean="0">
                <a:latin typeface="Georgia" panose="02040502050405020303" pitchFamily="18" charset="0"/>
              </a:rPr>
              <a:t/>
            </a:r>
            <a:br>
              <a:rPr lang="en-US" b="1" dirty="0" smtClean="0">
                <a:latin typeface="Georgia" panose="02040502050405020303" pitchFamily="18" charset="0"/>
              </a:rPr>
            </a:br>
            <a:r>
              <a:rPr lang="en-US" sz="3100" b="1" dirty="0" smtClean="0">
                <a:latin typeface="Georgia" panose="02040502050405020303" pitchFamily="18" charset="0"/>
              </a:rPr>
              <a:t>Amendment </a:t>
            </a:r>
            <a:r>
              <a:rPr lang="en-US" sz="3100" b="1" dirty="0" smtClean="0">
                <a:latin typeface="Georgia" panose="02040502050405020303" pitchFamily="18" charset="0"/>
              </a:rPr>
              <a:t>VII</a:t>
            </a:r>
            <a:endParaRPr lang="en-US" sz="3100" b="1" u="sng" dirty="0">
              <a:latin typeface="Georgia" panose="02040502050405020303" pitchFamily="18" charset="0"/>
            </a:endParaRPr>
          </a:p>
        </p:txBody>
      </p:sp>
    </p:spTree>
    <p:extLst>
      <p:ext uri="{BB962C8B-B14F-4D97-AF65-F5344CB8AC3E}">
        <p14:creationId xmlns:p14="http://schemas.microsoft.com/office/powerpoint/2010/main" val="2720124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534400" cy="4800600"/>
          </a:xfrm>
        </p:spPr>
        <p:txBody>
          <a:bodyPr>
            <a:noAutofit/>
          </a:bodyPr>
          <a:lstStyle/>
          <a:p>
            <a:pPr marL="0" indent="0">
              <a:spcBef>
                <a:spcPts val="0"/>
              </a:spcBef>
              <a:spcAft>
                <a:spcPts val="1800"/>
              </a:spcAft>
              <a:buNone/>
            </a:pPr>
            <a:r>
              <a:rPr lang="en-US" sz="2800" b="1" u="sng" dirty="0">
                <a:latin typeface="Georgia" panose="02040502050405020303" pitchFamily="18" charset="0"/>
              </a:rPr>
              <a:t>Rule </a:t>
            </a:r>
            <a:r>
              <a:rPr lang="en-US" sz="2800" b="1" u="sng" dirty="0" smtClean="0">
                <a:latin typeface="Georgia" panose="02040502050405020303" pitchFamily="18" charset="0"/>
              </a:rPr>
              <a:t>31</a:t>
            </a:r>
            <a:r>
              <a:rPr lang="en-US" sz="2800" b="1" u="sng" dirty="0" smtClean="0">
                <a:latin typeface="Georgia" panose="02040502050405020303" pitchFamily="18" charset="0"/>
              </a:rPr>
              <a:t>:</a:t>
            </a:r>
            <a:r>
              <a:rPr lang="en-US" dirty="0" smtClean="0">
                <a:latin typeface="Georgia" panose="02040502050405020303" pitchFamily="18" charset="0"/>
              </a:rPr>
              <a:t/>
            </a:r>
            <a:br>
              <a:rPr lang="en-US" dirty="0" smtClean="0">
                <a:latin typeface="Georgia" panose="02040502050405020303" pitchFamily="18" charset="0"/>
              </a:rPr>
            </a:br>
            <a:r>
              <a:rPr lang="en-US" sz="2400" dirty="0">
                <a:latin typeface="Georgia" panose="02040502050405020303" pitchFamily="18" charset="0"/>
              </a:rPr>
              <a:t>When we stay in a hotel room, it is appropriate to leave a tip on the pillow for the hotel workers who are responsible for cleaning the room after our stay. Two to three dollars per night is an appropriate amount, depending on the cost of the room</a:t>
            </a:r>
            <a:r>
              <a:rPr lang="en-US" sz="2400" dirty="0" smtClean="0">
                <a:latin typeface="Georgia" panose="02040502050405020303" pitchFamily="18" charset="0"/>
              </a:rPr>
              <a:t>.</a:t>
            </a:r>
          </a:p>
          <a:p>
            <a:pPr marL="0" indent="0">
              <a:spcBef>
                <a:spcPts val="0"/>
              </a:spcBef>
              <a:spcAft>
                <a:spcPts val="1800"/>
              </a:spcAft>
              <a:buNone/>
            </a:pPr>
            <a:r>
              <a:rPr lang="en-US" sz="2800" b="1" u="sng" dirty="0" smtClean="0">
                <a:latin typeface="Georgia" panose="02040502050405020303" pitchFamily="18" charset="0"/>
              </a:rPr>
              <a:t>Rule 32:</a:t>
            </a:r>
            <a:r>
              <a:rPr lang="en-US" dirty="0" smtClean="0">
                <a:latin typeface="Georgia" panose="02040502050405020303" pitchFamily="18" charset="0"/>
              </a:rPr>
              <a:t/>
            </a:r>
            <a:br>
              <a:rPr lang="en-US" dirty="0" smtClean="0">
                <a:latin typeface="Georgia" panose="02040502050405020303" pitchFamily="18" charset="0"/>
              </a:rPr>
            </a:br>
            <a:r>
              <a:rPr lang="en-US" sz="2400" dirty="0">
                <a:latin typeface="Georgia" panose="02040502050405020303" pitchFamily="18" charset="0"/>
              </a:rPr>
              <a:t>When we ride on a bus, we will always sit facing forward. We will never turn around to talk to other students, stick anything out of the windows, or get out of our seats. When we exit the bus, we will always thank the bus driver and tell him to have a good day</a:t>
            </a:r>
            <a:r>
              <a:rPr lang="en-US" sz="2400" dirty="0" smtClean="0">
                <a:latin typeface="Georgia" panose="02040502050405020303" pitchFamily="18" charset="0"/>
              </a:rPr>
              <a:t>.</a:t>
            </a:r>
            <a:endParaRPr lang="en-US" sz="2200" dirty="0">
              <a:latin typeface="Georgia" panose="02040502050405020303" pitchFamily="18" charset="0"/>
            </a:endParaRPr>
          </a:p>
        </p:txBody>
      </p:sp>
      <p:sp>
        <p:nvSpPr>
          <p:cNvPr id="5" name="Title 1"/>
          <p:cNvSpPr>
            <a:spLocks noGrp="1"/>
          </p:cNvSpPr>
          <p:nvPr>
            <p:ph type="title"/>
          </p:nvPr>
        </p:nvSpPr>
        <p:spPr>
          <a:xfrm>
            <a:off x="0" y="76200"/>
            <a:ext cx="9144000" cy="9906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u="sng" dirty="0">
                <a:latin typeface="Georgia" panose="02040502050405020303" pitchFamily="18" charset="0"/>
              </a:rPr>
              <a:t>Essential 55 </a:t>
            </a:r>
            <a:r>
              <a:rPr lang="en-US" b="1" u="sng" dirty="0" smtClean="0">
                <a:latin typeface="Georgia" panose="02040502050405020303" pitchFamily="18" charset="0"/>
              </a:rPr>
              <a:t/>
            </a:r>
            <a:br>
              <a:rPr lang="en-US" b="1" u="sng" dirty="0" smtClean="0">
                <a:latin typeface="Georgia" panose="02040502050405020303" pitchFamily="18" charset="0"/>
              </a:rPr>
            </a:br>
            <a:r>
              <a:rPr lang="en-US" sz="3200" dirty="0" smtClean="0">
                <a:latin typeface="Georgia" panose="02040502050405020303" pitchFamily="18" charset="0"/>
              </a:rPr>
              <a:t>by </a:t>
            </a:r>
            <a:r>
              <a:rPr lang="en-US" sz="3200" dirty="0">
                <a:latin typeface="Georgia" panose="02040502050405020303" pitchFamily="18" charset="0"/>
              </a:rPr>
              <a:t>Ron Clark</a:t>
            </a:r>
          </a:p>
        </p:txBody>
      </p:sp>
    </p:spTree>
    <p:extLst>
      <p:ext uri="{BB962C8B-B14F-4D97-AF65-F5344CB8AC3E}">
        <p14:creationId xmlns:p14="http://schemas.microsoft.com/office/powerpoint/2010/main" val="1313044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10600" cy="5334000"/>
          </a:xfrm>
        </p:spPr>
        <p:txBody>
          <a:bodyPr>
            <a:noAutofit/>
          </a:bodyPr>
          <a:lstStyle/>
          <a:p>
            <a:pPr marL="0" indent="0">
              <a:buNone/>
            </a:pPr>
            <a:r>
              <a:rPr lang="en-US" sz="2800" b="1" u="sng" dirty="0">
                <a:latin typeface="Georgia" panose="02040502050405020303" pitchFamily="18" charset="0"/>
              </a:rPr>
              <a:t>Rule </a:t>
            </a:r>
            <a:r>
              <a:rPr lang="en-US" sz="2800" b="1" u="sng" dirty="0" smtClean="0">
                <a:latin typeface="Georgia" panose="02040502050405020303" pitchFamily="18" charset="0"/>
              </a:rPr>
              <a:t>33</a:t>
            </a:r>
            <a:r>
              <a:rPr lang="en-US" sz="2800" b="1" u="sng" dirty="0" smtClean="0">
                <a:latin typeface="Georgia" panose="02040502050405020303" pitchFamily="18" charset="0"/>
              </a:rPr>
              <a:t>:</a:t>
            </a:r>
            <a:r>
              <a:rPr lang="en-US" sz="2800" b="1" dirty="0" smtClean="0">
                <a:latin typeface="Georgia" panose="02040502050405020303" pitchFamily="18" charset="0"/>
              </a:rPr>
              <a:t/>
            </a:r>
            <a:br>
              <a:rPr lang="en-US" sz="2800" b="1" dirty="0" smtClean="0">
                <a:latin typeface="Georgia" panose="02040502050405020303" pitchFamily="18" charset="0"/>
              </a:rPr>
            </a:br>
            <a:r>
              <a:rPr lang="en-US" sz="2400" dirty="0" smtClean="0">
                <a:latin typeface="Georgia" panose="02040502050405020303" pitchFamily="18" charset="0"/>
              </a:rPr>
              <a:t>When </a:t>
            </a:r>
            <a:r>
              <a:rPr lang="en-US" sz="2400" dirty="0">
                <a:latin typeface="Georgia" panose="02040502050405020303" pitchFamily="18" charset="0"/>
              </a:rPr>
              <a:t>we go on field trips, we will meet different people. When I introduce you to people, make sure that you remember their names. Then, when we are leaving, make sure to shake their hands and thank them, mentioning their names as you do so</a:t>
            </a:r>
            <a:r>
              <a:rPr lang="en-US" sz="2400" dirty="0" smtClean="0">
                <a:latin typeface="Georgia" panose="02040502050405020303" pitchFamily="18" charset="0"/>
              </a:rPr>
              <a:t>. </a:t>
            </a:r>
            <a:endParaRPr lang="en-US" sz="2400" dirty="0">
              <a:latin typeface="Georgia" panose="02040502050405020303" pitchFamily="18" charset="0"/>
            </a:endParaRPr>
          </a:p>
          <a:p>
            <a:pPr marL="0" indent="0">
              <a:buNone/>
            </a:pPr>
            <a:endParaRPr lang="en-US" sz="2400" dirty="0"/>
          </a:p>
          <a:p>
            <a:pPr marL="0" indent="0">
              <a:buNone/>
            </a:pPr>
            <a:r>
              <a:rPr lang="en-US" sz="2800" b="1" u="sng" dirty="0">
                <a:latin typeface="Georgia" panose="02040502050405020303" pitchFamily="18" charset="0"/>
              </a:rPr>
              <a:t>Rule </a:t>
            </a:r>
            <a:r>
              <a:rPr lang="en-US" sz="2800" b="1" u="sng" dirty="0" smtClean="0">
                <a:latin typeface="Georgia" panose="02040502050405020303" pitchFamily="18" charset="0"/>
              </a:rPr>
              <a:t>34:</a:t>
            </a:r>
            <a:br>
              <a:rPr lang="en-US" sz="2800" b="1" u="sng" dirty="0" smtClean="0">
                <a:latin typeface="Georgia" panose="02040502050405020303" pitchFamily="18" charset="0"/>
              </a:rPr>
            </a:br>
            <a:r>
              <a:rPr lang="en-US" sz="2400" dirty="0" smtClean="0">
                <a:latin typeface="Georgia" panose="02040502050405020303" pitchFamily="18" charset="0"/>
              </a:rPr>
              <a:t>Whenever you are offered food, whether it be on a buffet or treats in class, never take more than your fair share. You never want to be greedy and try to get more than you should, not only because it is wasteful, but also because it is disrespectful to others when you do not leave enough for them. </a:t>
            </a:r>
            <a:endParaRPr lang="en-US" sz="2400" dirty="0">
              <a:latin typeface="Georgia" panose="02040502050405020303" pitchFamily="18" charset="0"/>
            </a:endParaRPr>
          </a:p>
        </p:txBody>
      </p:sp>
      <p:sp>
        <p:nvSpPr>
          <p:cNvPr id="5" name="Title 1"/>
          <p:cNvSpPr>
            <a:spLocks noGrp="1"/>
          </p:cNvSpPr>
          <p:nvPr>
            <p:ph type="title"/>
          </p:nvPr>
        </p:nvSpPr>
        <p:spPr>
          <a:xfrm>
            <a:off x="0" y="76200"/>
            <a:ext cx="9144000" cy="990600"/>
          </a:xfrm>
        </p:spPr>
        <p:style>
          <a:lnRef idx="0">
            <a:schemeClr val="accent1"/>
          </a:lnRef>
          <a:fillRef idx="3">
            <a:schemeClr val="accent1"/>
          </a:fillRef>
          <a:effectRef idx="3">
            <a:schemeClr val="accent1"/>
          </a:effectRef>
          <a:fontRef idx="minor">
            <a:schemeClr val="lt1"/>
          </a:fontRef>
        </p:style>
        <p:txBody>
          <a:bodyPr>
            <a:normAutofit/>
          </a:bodyPr>
          <a:lstStyle/>
          <a:p>
            <a:r>
              <a:rPr lang="en-US" sz="4000" b="1" u="sng" dirty="0">
                <a:latin typeface="Georgia" panose="02040502050405020303" pitchFamily="18" charset="0"/>
              </a:rPr>
              <a:t>Essential 55</a:t>
            </a:r>
            <a:r>
              <a:rPr lang="en-US" sz="4000" b="1" dirty="0">
                <a:latin typeface="Georgia" panose="02040502050405020303" pitchFamily="18" charset="0"/>
              </a:rPr>
              <a:t> </a:t>
            </a:r>
            <a:r>
              <a:rPr lang="en-US" sz="1800" i="1" dirty="0" smtClean="0">
                <a:latin typeface="Georgia" panose="02040502050405020303" pitchFamily="18" charset="0"/>
              </a:rPr>
              <a:t>continued</a:t>
            </a:r>
            <a:endParaRPr lang="en-US" sz="1800" i="1" dirty="0">
              <a:latin typeface="Georgia" panose="02040502050405020303" pitchFamily="18" charset="0"/>
            </a:endParaRPr>
          </a:p>
        </p:txBody>
      </p:sp>
    </p:spTree>
    <p:extLst>
      <p:ext uri="{BB962C8B-B14F-4D97-AF65-F5344CB8AC3E}">
        <p14:creationId xmlns:p14="http://schemas.microsoft.com/office/powerpoint/2010/main" val="3951345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10600" cy="5334000"/>
          </a:xfrm>
        </p:spPr>
        <p:txBody>
          <a:bodyPr>
            <a:noAutofit/>
          </a:bodyPr>
          <a:lstStyle/>
          <a:p>
            <a:pPr marL="0" indent="0">
              <a:buNone/>
            </a:pPr>
            <a:r>
              <a:rPr lang="en-US" sz="2800" b="1" u="sng" dirty="0">
                <a:latin typeface="Georgia" panose="02040502050405020303" pitchFamily="18" charset="0"/>
              </a:rPr>
              <a:t>Rule </a:t>
            </a:r>
            <a:r>
              <a:rPr lang="en-US" sz="2800" b="1" u="sng" dirty="0" smtClean="0">
                <a:latin typeface="Georgia" panose="02040502050405020303" pitchFamily="18" charset="0"/>
              </a:rPr>
              <a:t>35</a:t>
            </a:r>
            <a:r>
              <a:rPr lang="en-US" sz="2800" b="1" u="sng" dirty="0" smtClean="0">
                <a:latin typeface="Georgia" panose="02040502050405020303" pitchFamily="18" charset="0"/>
              </a:rPr>
              <a:t>:</a:t>
            </a:r>
            <a:r>
              <a:rPr lang="en-US" sz="2800" b="1" dirty="0" smtClean="0">
                <a:latin typeface="Georgia" panose="02040502050405020303" pitchFamily="18" charset="0"/>
              </a:rPr>
              <a:t/>
            </a:r>
            <a:br>
              <a:rPr lang="en-US" sz="2800" b="1" dirty="0" smtClean="0">
                <a:latin typeface="Georgia" panose="02040502050405020303" pitchFamily="18" charset="0"/>
              </a:rPr>
            </a:br>
            <a:r>
              <a:rPr lang="en-US" sz="2400" dirty="0">
                <a:latin typeface="Georgia" panose="02040502050405020303" pitchFamily="18" charset="0"/>
              </a:rPr>
              <a:t>Whether we are in school or on a field trip, if someone drops something, pick it up and hand it back to them. Even if they are closer to the object, it is only polite to make the gesture of bending down to retrieve the item</a:t>
            </a:r>
            <a:r>
              <a:rPr lang="en-US" sz="2400" dirty="0" smtClean="0">
                <a:latin typeface="Georgia" panose="02040502050405020303" pitchFamily="18" charset="0"/>
              </a:rPr>
              <a:t>.</a:t>
            </a:r>
            <a:r>
              <a:rPr lang="en-US" sz="2400" b="1" dirty="0" smtClean="0"/>
              <a:t> </a:t>
            </a:r>
            <a:endParaRPr lang="en-US" sz="2400" dirty="0"/>
          </a:p>
          <a:p>
            <a:pPr marL="0" indent="0">
              <a:buNone/>
            </a:pPr>
            <a:endParaRPr lang="en-US" sz="2400" dirty="0"/>
          </a:p>
          <a:p>
            <a:pPr marL="0" indent="0">
              <a:buNone/>
            </a:pPr>
            <a:r>
              <a:rPr lang="en-US" sz="2800" b="1" u="sng" dirty="0">
                <a:latin typeface="Georgia" panose="02040502050405020303" pitchFamily="18" charset="0"/>
              </a:rPr>
              <a:t>Rule </a:t>
            </a:r>
            <a:r>
              <a:rPr lang="en-US" sz="2800" b="1" u="sng" dirty="0" smtClean="0">
                <a:latin typeface="Georgia" panose="02040502050405020303" pitchFamily="18" charset="0"/>
              </a:rPr>
              <a:t>36:</a:t>
            </a:r>
            <a:br>
              <a:rPr lang="en-US" sz="2800" b="1" u="sng" dirty="0" smtClean="0">
                <a:latin typeface="Georgia" panose="02040502050405020303" pitchFamily="18" charset="0"/>
              </a:rPr>
            </a:br>
            <a:r>
              <a:rPr lang="en-US" sz="2400" dirty="0" smtClean="0">
                <a:latin typeface="Georgia" panose="02040502050405020303" pitchFamily="18" charset="0"/>
              </a:rPr>
              <a:t>If </a:t>
            </a:r>
            <a:r>
              <a:rPr lang="en-US" sz="2400" dirty="0">
                <a:latin typeface="Georgia" panose="02040502050405020303" pitchFamily="18" charset="0"/>
              </a:rPr>
              <a:t>you approach a door and someone is following you, hold the door. If the door opens by pulling, pull it open, stand to the side, and allow the other person to pass through it first, then you can walk through. If the door opens by pushing, hold the door open after you push through</a:t>
            </a:r>
            <a:r>
              <a:rPr lang="en-US" sz="2400" dirty="0" smtClean="0">
                <a:latin typeface="Georgia" panose="02040502050405020303" pitchFamily="18" charset="0"/>
              </a:rPr>
              <a:t>.</a:t>
            </a:r>
            <a:endParaRPr lang="en-US" sz="2400" dirty="0">
              <a:latin typeface="Georgia" panose="02040502050405020303" pitchFamily="18" charset="0"/>
            </a:endParaRPr>
          </a:p>
        </p:txBody>
      </p:sp>
      <p:sp>
        <p:nvSpPr>
          <p:cNvPr id="5" name="Title 1"/>
          <p:cNvSpPr>
            <a:spLocks noGrp="1"/>
          </p:cNvSpPr>
          <p:nvPr>
            <p:ph type="title"/>
          </p:nvPr>
        </p:nvSpPr>
        <p:spPr>
          <a:xfrm>
            <a:off x="0" y="76200"/>
            <a:ext cx="9144000" cy="990600"/>
          </a:xfrm>
        </p:spPr>
        <p:style>
          <a:lnRef idx="0">
            <a:schemeClr val="accent1"/>
          </a:lnRef>
          <a:fillRef idx="3">
            <a:schemeClr val="accent1"/>
          </a:fillRef>
          <a:effectRef idx="3">
            <a:schemeClr val="accent1"/>
          </a:effectRef>
          <a:fontRef idx="minor">
            <a:schemeClr val="lt1"/>
          </a:fontRef>
        </p:style>
        <p:txBody>
          <a:bodyPr>
            <a:normAutofit/>
          </a:bodyPr>
          <a:lstStyle/>
          <a:p>
            <a:r>
              <a:rPr lang="en-US" sz="4000" b="1" u="sng" dirty="0">
                <a:latin typeface="Georgia" panose="02040502050405020303" pitchFamily="18" charset="0"/>
              </a:rPr>
              <a:t>Essential 55</a:t>
            </a:r>
            <a:r>
              <a:rPr lang="en-US" sz="4000" b="1" dirty="0">
                <a:latin typeface="Georgia" panose="02040502050405020303" pitchFamily="18" charset="0"/>
              </a:rPr>
              <a:t> </a:t>
            </a:r>
            <a:r>
              <a:rPr lang="en-US" sz="1800" i="1" dirty="0" smtClean="0">
                <a:latin typeface="Georgia" panose="02040502050405020303" pitchFamily="18" charset="0"/>
              </a:rPr>
              <a:t>continued</a:t>
            </a:r>
            <a:endParaRPr lang="en-US" sz="1800" i="1" dirty="0">
              <a:latin typeface="Georgia" panose="02040502050405020303" pitchFamily="18" charset="0"/>
            </a:endParaRPr>
          </a:p>
        </p:txBody>
      </p:sp>
    </p:spTree>
    <p:extLst>
      <p:ext uri="{BB962C8B-B14F-4D97-AF65-F5344CB8AC3E}">
        <p14:creationId xmlns:p14="http://schemas.microsoft.com/office/powerpoint/2010/main" val="3761081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style>
          <a:lnRef idx="0">
            <a:schemeClr val="accent2"/>
          </a:lnRef>
          <a:fillRef idx="3">
            <a:schemeClr val="accent2"/>
          </a:fillRef>
          <a:effectRef idx="3">
            <a:schemeClr val="accent2"/>
          </a:effectRef>
          <a:fontRef idx="minor">
            <a:schemeClr val="lt1"/>
          </a:fontRef>
        </p:style>
        <p:txBody>
          <a:bodyPr>
            <a:normAutofit/>
          </a:bodyPr>
          <a:lstStyle/>
          <a:p>
            <a:r>
              <a:rPr lang="en-US" sz="3200" b="1" u="sng" dirty="0">
                <a:latin typeface="Georgia" panose="02040502050405020303" pitchFamily="18" charset="0"/>
              </a:rPr>
              <a:t>George Washington’s Rules of Civility:</a:t>
            </a:r>
            <a:endParaRPr lang="en-US" sz="3200" b="1" dirty="0">
              <a:latin typeface="Georgia" panose="02040502050405020303" pitchFamily="18" charset="0"/>
            </a:endParaRPr>
          </a:p>
        </p:txBody>
      </p:sp>
      <p:sp>
        <p:nvSpPr>
          <p:cNvPr id="3" name="Content Placeholder 2"/>
          <p:cNvSpPr>
            <a:spLocks noGrp="1"/>
          </p:cNvSpPr>
          <p:nvPr>
            <p:ph idx="1"/>
          </p:nvPr>
        </p:nvSpPr>
        <p:spPr>
          <a:xfrm>
            <a:off x="152400" y="1600200"/>
            <a:ext cx="8991600" cy="5029200"/>
          </a:xfrm>
        </p:spPr>
        <p:txBody>
          <a:bodyPr>
            <a:normAutofit/>
          </a:bodyPr>
          <a:lstStyle/>
          <a:p>
            <a:pPr marL="0" indent="0">
              <a:buNone/>
            </a:pPr>
            <a:r>
              <a:rPr lang="en-US" sz="2000" b="1" dirty="0">
                <a:latin typeface="Georgia" panose="02040502050405020303" pitchFamily="18" charset="0"/>
              </a:rPr>
              <a:t>#</a:t>
            </a:r>
            <a:r>
              <a:rPr lang="en-US" sz="2800" b="1" dirty="0" smtClean="0">
                <a:latin typeface="Georgia" panose="02040502050405020303" pitchFamily="18" charset="0"/>
              </a:rPr>
              <a:t>97: </a:t>
            </a:r>
            <a:r>
              <a:rPr lang="en-US" sz="2800" dirty="0" smtClean="0">
                <a:latin typeface="Georgia" panose="02040502050405020303" pitchFamily="18" charset="0"/>
              </a:rPr>
              <a:t>Put </a:t>
            </a:r>
            <a:r>
              <a:rPr lang="en-US" sz="2800" dirty="0">
                <a:latin typeface="Georgia" panose="02040502050405020303" pitchFamily="18" charset="0"/>
              </a:rPr>
              <a:t>not another bit into your mouth till the former be swallowed. Let not your morsels be too big for the jowls</a:t>
            </a:r>
            <a:r>
              <a:rPr lang="en-US" sz="2800" dirty="0" smtClean="0">
                <a:latin typeface="Georgia" panose="02040502050405020303" pitchFamily="18" charset="0"/>
              </a:rPr>
              <a:t>.</a:t>
            </a:r>
          </a:p>
          <a:p>
            <a:pPr marL="0" indent="0">
              <a:buNone/>
            </a:pPr>
            <a:r>
              <a:rPr lang="en-US" sz="2800" b="1" dirty="0" smtClean="0">
                <a:latin typeface="Georgia" panose="02040502050405020303" pitchFamily="18" charset="0"/>
              </a:rPr>
              <a:t>#98: </a:t>
            </a:r>
            <a:r>
              <a:rPr lang="en-US" sz="2800" dirty="0" smtClean="0">
                <a:latin typeface="Georgia" panose="02040502050405020303" pitchFamily="18" charset="0"/>
              </a:rPr>
              <a:t>Drink </a:t>
            </a:r>
            <a:r>
              <a:rPr lang="en-US" sz="2800" dirty="0">
                <a:latin typeface="Georgia" panose="02040502050405020303" pitchFamily="18" charset="0"/>
              </a:rPr>
              <a:t>not nor talk with your mouth full; neither gaze about you while you are drinking</a:t>
            </a:r>
            <a:r>
              <a:rPr lang="en-US" sz="2800" dirty="0" smtClean="0">
                <a:latin typeface="Georgia" panose="02040502050405020303" pitchFamily="18" charset="0"/>
              </a:rPr>
              <a:t>.</a:t>
            </a:r>
            <a:endParaRPr lang="en-US" sz="800" b="1" dirty="0" smtClean="0">
              <a:latin typeface="Georgia" panose="02040502050405020303" pitchFamily="18" charset="0"/>
            </a:endParaRPr>
          </a:p>
          <a:p>
            <a:pPr marL="0" indent="0">
              <a:buNone/>
            </a:pPr>
            <a:r>
              <a:rPr lang="en-US" sz="2800" b="1" dirty="0" smtClean="0">
                <a:latin typeface="Georgia" panose="02040502050405020303" pitchFamily="18" charset="0"/>
              </a:rPr>
              <a:t>#99: </a:t>
            </a:r>
            <a:r>
              <a:rPr lang="en-US" sz="2800" dirty="0" smtClean="0">
                <a:latin typeface="Georgia" panose="02040502050405020303" pitchFamily="18" charset="0"/>
              </a:rPr>
              <a:t>Drink </a:t>
            </a:r>
            <a:r>
              <a:rPr lang="en-US" sz="2800" dirty="0">
                <a:latin typeface="Georgia" panose="02040502050405020303" pitchFamily="18" charset="0"/>
              </a:rPr>
              <a:t>not too leisurely nor yet too hastily. Before and after drinking, wipe your lips; breath not then or ever with too great a noise, for its uncivil.</a:t>
            </a:r>
            <a:endParaRPr lang="en-US" sz="2800" dirty="0">
              <a:latin typeface="Georgia" panose="02040502050405020303" pitchFamily="18" charset="0"/>
            </a:endParaRPr>
          </a:p>
        </p:txBody>
      </p:sp>
    </p:spTree>
    <p:extLst>
      <p:ext uri="{BB962C8B-B14F-4D97-AF65-F5344CB8AC3E}">
        <p14:creationId xmlns:p14="http://schemas.microsoft.com/office/powerpoint/2010/main" val="3501259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29130587"/>
              </p:ext>
            </p:extLst>
          </p:nvPr>
        </p:nvGraphicFramePr>
        <p:xfrm>
          <a:off x="45720" y="2301455"/>
          <a:ext cx="9052560" cy="4480346"/>
        </p:xfrm>
        <a:graphic>
          <a:graphicData uri="http://schemas.openxmlformats.org/drawingml/2006/table">
            <a:tbl>
              <a:tblPr firstRow="1" bandRow="1">
                <a:tableStyleId>{5C22544A-7EE6-4342-B048-85BDC9FD1C3A}</a:tableStyleId>
              </a:tblPr>
              <a:tblGrid>
                <a:gridCol w="1810512">
                  <a:extLst>
                    <a:ext uri="{9D8B030D-6E8A-4147-A177-3AD203B41FA5}">
                      <a16:colId xmlns:a16="http://schemas.microsoft.com/office/drawing/2014/main" val="1167024453"/>
                    </a:ext>
                  </a:extLst>
                </a:gridCol>
                <a:gridCol w="1810512">
                  <a:extLst>
                    <a:ext uri="{9D8B030D-6E8A-4147-A177-3AD203B41FA5}">
                      <a16:colId xmlns:a16="http://schemas.microsoft.com/office/drawing/2014/main" val="1411531920"/>
                    </a:ext>
                  </a:extLst>
                </a:gridCol>
                <a:gridCol w="1810512">
                  <a:extLst>
                    <a:ext uri="{9D8B030D-6E8A-4147-A177-3AD203B41FA5}">
                      <a16:colId xmlns:a16="http://schemas.microsoft.com/office/drawing/2014/main" val="69167894"/>
                    </a:ext>
                  </a:extLst>
                </a:gridCol>
                <a:gridCol w="1810512">
                  <a:extLst>
                    <a:ext uri="{9D8B030D-6E8A-4147-A177-3AD203B41FA5}">
                      <a16:colId xmlns:a16="http://schemas.microsoft.com/office/drawing/2014/main" val="597149648"/>
                    </a:ext>
                  </a:extLst>
                </a:gridCol>
                <a:gridCol w="1810512">
                  <a:extLst>
                    <a:ext uri="{9D8B030D-6E8A-4147-A177-3AD203B41FA5}">
                      <a16:colId xmlns:a16="http://schemas.microsoft.com/office/drawing/2014/main" val="254691520"/>
                    </a:ext>
                  </a:extLst>
                </a:gridCol>
              </a:tblGrid>
              <a:tr h="456986">
                <a:tc gridSpan="5">
                  <a:txBody>
                    <a:bodyPr/>
                    <a:lstStyle/>
                    <a:p>
                      <a:pPr marL="0" indent="0" algn="ctr">
                        <a:buFont typeface="Arial" panose="020B0604020202020204" pitchFamily="34" charset="0"/>
                        <a:buNone/>
                      </a:pPr>
                      <a:r>
                        <a:rPr lang="en-US" sz="1500" i="1" dirty="0" smtClean="0">
                          <a:solidFill>
                            <a:schemeClr val="tx1"/>
                          </a:solidFill>
                          <a:latin typeface="Georgia" panose="02040502050405020303" pitchFamily="18" charset="0"/>
                          <a:cs typeface="Calibri Light" panose="020F0302020204030204" pitchFamily="34" charset="0"/>
                        </a:rPr>
                        <a:t>Virtual Friday Home-To-School Connection CHOICE BOARD</a:t>
                      </a:r>
                    </a:p>
                    <a:p>
                      <a:pPr marL="0" indent="0" algn="ctr">
                        <a:buFont typeface="Arial" panose="020B0604020202020204" pitchFamily="34" charset="0"/>
                        <a:buNone/>
                      </a:pPr>
                      <a:r>
                        <a:rPr lang="en-US" sz="900" i="1" dirty="0" smtClean="0">
                          <a:solidFill>
                            <a:schemeClr val="tx1"/>
                          </a:solidFill>
                          <a:latin typeface="Georgia" panose="02040502050405020303" pitchFamily="18" charset="0"/>
                          <a:cs typeface="Calibri Light" panose="020F0302020204030204" pitchFamily="34" charset="0"/>
                        </a:rPr>
                        <a:t>Choose</a:t>
                      </a:r>
                      <a:r>
                        <a:rPr lang="en-US" sz="900" i="1" baseline="0" dirty="0" smtClean="0">
                          <a:solidFill>
                            <a:schemeClr val="tx1"/>
                          </a:solidFill>
                          <a:latin typeface="Georgia" panose="02040502050405020303" pitchFamily="18" charset="0"/>
                          <a:cs typeface="Calibri Light" panose="020F0302020204030204" pitchFamily="34" charset="0"/>
                        </a:rPr>
                        <a:t> One Activity </a:t>
                      </a:r>
                      <a:r>
                        <a:rPr lang="en-US" sz="900" i="1" u="sng" baseline="0" dirty="0" smtClean="0">
                          <a:solidFill>
                            <a:schemeClr val="tx1"/>
                          </a:solidFill>
                          <a:latin typeface="Georgia" panose="02040502050405020303" pitchFamily="18" charset="0"/>
                          <a:cs typeface="Calibri Light" panose="020F0302020204030204" pitchFamily="34" charset="0"/>
                        </a:rPr>
                        <a:t>PER WEEK </a:t>
                      </a:r>
                      <a:r>
                        <a:rPr lang="en-US" sz="900" i="1" baseline="0" dirty="0" smtClean="0">
                          <a:solidFill>
                            <a:schemeClr val="tx1"/>
                          </a:solidFill>
                          <a:latin typeface="Georgia" panose="02040502050405020303" pitchFamily="18" charset="0"/>
                          <a:cs typeface="Calibri Light" panose="020F0302020204030204" pitchFamily="34" charset="0"/>
                        </a:rPr>
                        <a:t>From the Options Below </a:t>
                      </a:r>
                      <a:endParaRPr lang="en-US" sz="900" i="1" dirty="0">
                        <a:solidFill>
                          <a:schemeClr val="tx1"/>
                        </a:solidFill>
                        <a:latin typeface="Georgia" panose="02040502050405020303" pitchFamily="18" charset="0"/>
                        <a:cs typeface="Calibri Light" panose="020F03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1793113"/>
                  </a:ext>
                </a:extLst>
              </a:tr>
              <a:tr h="434341">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Great Expectations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alpha val="48000"/>
                      </a:schemeClr>
                    </a:solidFill>
                  </a:tcPr>
                </a:tc>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Cowboy </a:t>
                      </a:r>
                      <a:r>
                        <a:rPr lang="en-US" sz="1200" b="1" dirty="0" smtClean="0">
                          <a:solidFill>
                            <a:schemeClr val="tx1"/>
                          </a:solidFill>
                          <a:latin typeface="Georgia" panose="02040502050405020303" pitchFamily="18" charset="0"/>
                          <a:cs typeface="Calibri Light" panose="020F0302020204030204" pitchFamily="34" charset="0"/>
                        </a:rPr>
                        <a:t>Ethics</a:t>
                      </a:r>
                      <a:endParaRPr lang="en-US" sz="1200" b="1" dirty="0">
                        <a:solidFill>
                          <a:schemeClr val="tx1"/>
                        </a:solidFill>
                        <a:latin typeface="Georgia" panose="02040502050405020303" pitchFamily="18" charset="0"/>
                        <a:cs typeface="Calibri Light" panose="020F03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alpha val="50000"/>
                      </a:schemeClr>
                    </a:solidFill>
                  </a:tcPr>
                </a:tc>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Words</a:t>
                      </a:r>
                      <a:r>
                        <a:rPr lang="en-US" sz="1200" b="1" baseline="0" dirty="0">
                          <a:solidFill>
                            <a:schemeClr val="tx1"/>
                          </a:solidFill>
                          <a:latin typeface="Georgia" panose="02040502050405020303" pitchFamily="18" charset="0"/>
                          <a:cs typeface="Calibri Light" panose="020F0302020204030204" pitchFamily="34" charset="0"/>
                        </a:rPr>
                        <a:t> of the Month</a:t>
                      </a:r>
                      <a:endParaRPr lang="en-US" sz="1200" b="1" dirty="0">
                        <a:solidFill>
                          <a:schemeClr val="tx1"/>
                        </a:solidFill>
                        <a:latin typeface="Georgia" panose="02040502050405020303" pitchFamily="18" charset="0"/>
                        <a:cs typeface="Calibri Light" panose="020F03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Verse of the</a:t>
                      </a:r>
                      <a:r>
                        <a:rPr lang="en-US" sz="1200" b="1" baseline="0" dirty="0">
                          <a:solidFill>
                            <a:schemeClr val="tx1"/>
                          </a:solidFill>
                          <a:latin typeface="Georgia" panose="02040502050405020303" pitchFamily="18" charset="0"/>
                          <a:cs typeface="Calibri Light" panose="020F0302020204030204" pitchFamily="34" charset="0"/>
                        </a:rPr>
                        <a:t> Month</a:t>
                      </a:r>
                      <a:endParaRPr lang="en-US" sz="1200" b="1" dirty="0">
                        <a:solidFill>
                          <a:schemeClr val="tx1"/>
                        </a:solidFill>
                        <a:latin typeface="Georgia" panose="02040502050405020303" pitchFamily="18" charset="0"/>
                        <a:cs typeface="Calibri Light" panose="020F03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alpha val="58000"/>
                      </a:schemeClr>
                    </a:solidFill>
                  </a:tcPr>
                </a:tc>
                <a:tc>
                  <a:txBody>
                    <a:bodyPr/>
                    <a:lstStyle/>
                    <a:p>
                      <a:pPr marL="0" indent="0" algn="ctr">
                        <a:buFont typeface="Arial" panose="020B0604020202020204" pitchFamily="34" charset="0"/>
                        <a:buNone/>
                      </a:pPr>
                      <a:r>
                        <a:rPr lang="en-US" sz="1200" b="1" dirty="0">
                          <a:solidFill>
                            <a:schemeClr val="tx1"/>
                          </a:solidFill>
                          <a:latin typeface="Georgia" panose="02040502050405020303" pitchFamily="18" charset="0"/>
                          <a:cs typeface="Calibri Light" panose="020F0302020204030204" pitchFamily="34" charset="0"/>
                        </a:rPr>
                        <a:t>Life Principle</a:t>
                      </a:r>
                      <a:r>
                        <a:rPr lang="en-US" sz="1200" b="1" baseline="0" dirty="0">
                          <a:solidFill>
                            <a:schemeClr val="tx1"/>
                          </a:solidFill>
                          <a:latin typeface="Georgia" panose="02040502050405020303" pitchFamily="18" charset="0"/>
                          <a:cs typeface="Calibri Light" panose="020F0302020204030204" pitchFamily="34" charset="0"/>
                        </a:rPr>
                        <a:t> of the Month</a:t>
                      </a:r>
                      <a:endParaRPr lang="en-US" sz="1200" b="1" dirty="0">
                        <a:solidFill>
                          <a:schemeClr val="tx1"/>
                        </a:solidFill>
                        <a:latin typeface="Georgia" panose="02040502050405020303" pitchFamily="18" charset="0"/>
                        <a:cs typeface="Calibri Light" panose="020F030202020403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50000"/>
                      </a:srgbClr>
                    </a:solidFill>
                  </a:tcPr>
                </a:tc>
                <a:extLst>
                  <a:ext uri="{0D108BD9-81ED-4DB2-BD59-A6C34878D82A}">
                    <a16:rowId xmlns:a16="http://schemas.microsoft.com/office/drawing/2014/main" val="3730548791"/>
                  </a:ext>
                </a:extLst>
              </a:tr>
              <a:tr h="3589019">
                <a:tc>
                  <a:txBody>
                    <a:bodyPr/>
                    <a:lstStyle/>
                    <a:p>
                      <a:pPr marL="0" indent="0">
                        <a:spcBef>
                          <a:spcPts val="0"/>
                        </a:spcBef>
                        <a:spcAft>
                          <a:spcPts val="1200"/>
                        </a:spcAft>
                        <a:buFont typeface="+mj-lt"/>
                        <a:buNone/>
                      </a:pPr>
                      <a:r>
                        <a:rPr lang="en-US" sz="1200" b="1" dirty="0" smtClean="0">
                          <a:latin typeface="Georgia" panose="02040502050405020303" pitchFamily="18" charset="0"/>
                        </a:rPr>
                        <a:t>6. We </a:t>
                      </a:r>
                      <a:r>
                        <a:rPr lang="en-US" sz="1200" b="1" dirty="0" smtClean="0">
                          <a:latin typeface="Georgia" panose="02040502050405020303" pitchFamily="18" charset="0"/>
                        </a:rPr>
                        <a:t>will </a:t>
                      </a:r>
                      <a:r>
                        <a:rPr lang="en-US" sz="1200" b="1" dirty="0" smtClean="0">
                          <a:latin typeface="Georgia" panose="02040502050405020303" pitchFamily="18" charset="0"/>
                        </a:rPr>
                        <a:t>recognize every effort and applaud</a:t>
                      </a:r>
                      <a:r>
                        <a:rPr lang="en-US" sz="1200" b="1" baseline="0" dirty="0" smtClean="0">
                          <a:latin typeface="Georgia" panose="02040502050405020303" pitchFamily="18" charset="0"/>
                        </a:rPr>
                        <a:t> it.</a:t>
                      </a:r>
                      <a:endParaRPr lang="en-US" sz="1200" b="0" baseline="0" dirty="0" smtClean="0">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200" b="1" baseline="0" dirty="0" smtClean="0">
                          <a:solidFill>
                            <a:schemeClr val="tx1"/>
                          </a:solidFill>
                          <a:latin typeface="Georgia" panose="02040502050405020303" pitchFamily="18" charset="0"/>
                        </a:rPr>
                        <a:t>7. Ride for the brand.</a:t>
                      </a:r>
                      <a:endParaRPr lang="en-US" sz="1200" b="1" baseline="0" dirty="0" smtClean="0">
                        <a:solidFill>
                          <a:schemeClr val="tx1"/>
                        </a:solidFill>
                        <a:latin typeface="Georgia" panose="02040502050405020303" pitchFamily="18" charset="0"/>
                      </a:endParaRPr>
                    </a:p>
                    <a:p>
                      <a:pPr marL="0" indent="0">
                        <a:buFont typeface="Arial" panose="020B0604020202020204" pitchFamily="34" charset="0"/>
                        <a:buNone/>
                      </a:pPr>
                      <a:endParaRPr lang="en-US" sz="1200" b="0" baseline="0" dirty="0" smtClean="0">
                        <a:solidFill>
                          <a:schemeClr val="tx1"/>
                        </a:solidFill>
                        <a:latin typeface="Georgia" panose="02040502050405020303" pitchFamily="18" charset="0"/>
                      </a:endParaRPr>
                    </a:p>
                    <a:p>
                      <a:pPr marL="0" indent="0">
                        <a:buFont typeface="Arial" panose="020B0604020202020204" pitchFamily="34" charset="0"/>
                        <a:buNone/>
                      </a:pPr>
                      <a:endParaRPr lang="en-US" sz="1200" b="0" baseline="0" dirty="0" smtClean="0">
                        <a:solidFill>
                          <a:schemeClr val="tx1"/>
                        </a:solidFill>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buNone/>
                      </a:pPr>
                      <a:r>
                        <a:rPr lang="en-US" sz="1200" dirty="0" smtClean="0">
                          <a:solidFill>
                            <a:schemeClr val="tx1"/>
                          </a:solidFill>
                          <a:latin typeface="Georgia" panose="02040502050405020303" pitchFamily="18" charset="0"/>
                        </a:rPr>
                        <a:t>One of our</a:t>
                      </a:r>
                      <a:r>
                        <a:rPr lang="en-US" sz="1200" baseline="0" dirty="0" smtClean="0">
                          <a:solidFill>
                            <a:schemeClr val="tx1"/>
                          </a:solidFill>
                          <a:latin typeface="Georgia" panose="02040502050405020303" pitchFamily="18" charset="0"/>
                        </a:rPr>
                        <a:t> words this month is </a:t>
                      </a:r>
                      <a:r>
                        <a:rPr lang="en-US" sz="1200" b="1" u="sng" baseline="0" dirty="0" smtClean="0">
                          <a:solidFill>
                            <a:schemeClr val="tx1"/>
                          </a:solidFill>
                          <a:latin typeface="Georgia" panose="02040502050405020303" pitchFamily="18" charset="0"/>
                        </a:rPr>
                        <a:t>practice</a:t>
                      </a:r>
                      <a:r>
                        <a:rPr lang="en-US" sz="1200" b="0" u="none" baseline="0" dirty="0" smtClean="0">
                          <a:solidFill>
                            <a:schemeClr val="tx1"/>
                          </a:solidFill>
                          <a:latin typeface="Georgia" panose="02040502050405020303" pitchFamily="18" charset="0"/>
                        </a:rPr>
                        <a:t>. </a:t>
                      </a:r>
                      <a:endParaRPr lang="en-US" sz="1100" baseline="0" dirty="0" smtClean="0">
                        <a:solidFill>
                          <a:schemeClr val="tx1"/>
                        </a:solidFill>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Aft>
                          <a:spcPts val="600"/>
                        </a:spcAft>
                        <a:buFont typeface="Arial" panose="020B0604020202020204" pitchFamily="34" charset="0"/>
                        <a:buNone/>
                      </a:pPr>
                      <a:r>
                        <a:rPr lang="en-US" sz="1200" b="1" dirty="0" smtClean="0">
                          <a:solidFill>
                            <a:schemeClr val="tx1"/>
                          </a:solidFill>
                          <a:latin typeface="Georgia" panose="02040502050405020303" pitchFamily="18" charset="0"/>
                        </a:rPr>
                        <a:t>Preamble to the Constitution of the United States of America.</a:t>
                      </a:r>
                      <a:endParaRPr lang="en-US" sz="1100" b="1" u="sng" baseline="0" dirty="0" smtClean="0">
                        <a:solidFill>
                          <a:schemeClr val="tx1"/>
                        </a:solidFill>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Aft>
                          <a:spcPts val="600"/>
                        </a:spcAft>
                        <a:buFont typeface="Arial" panose="020B0604020202020204" pitchFamily="34" charset="0"/>
                        <a:buNone/>
                      </a:pPr>
                      <a:r>
                        <a:rPr lang="en-US" sz="1200" dirty="0">
                          <a:solidFill>
                            <a:schemeClr val="tx1"/>
                          </a:solidFill>
                          <a:latin typeface="Georgia" panose="02040502050405020303" pitchFamily="18" charset="0"/>
                        </a:rPr>
                        <a:t>Our</a:t>
                      </a:r>
                      <a:r>
                        <a:rPr lang="en-US" sz="1200" baseline="0" dirty="0">
                          <a:solidFill>
                            <a:schemeClr val="tx1"/>
                          </a:solidFill>
                          <a:latin typeface="Georgia" panose="02040502050405020303" pitchFamily="18" charset="0"/>
                        </a:rPr>
                        <a:t> life principle of the month is </a:t>
                      </a:r>
                      <a:r>
                        <a:rPr lang="en-US" sz="1200" b="1" u="sng" baseline="0" dirty="0" smtClean="0">
                          <a:solidFill>
                            <a:schemeClr val="tx1"/>
                          </a:solidFill>
                          <a:latin typeface="Georgia" panose="02040502050405020303" pitchFamily="18" charset="0"/>
                        </a:rPr>
                        <a:t>honesty</a:t>
                      </a:r>
                      <a:r>
                        <a:rPr lang="en-US" sz="1200" b="0" u="none" baseline="0" dirty="0" smtClean="0">
                          <a:solidFill>
                            <a:schemeClr val="tx1"/>
                          </a:solidFill>
                          <a:latin typeface="Georgia" panose="02040502050405020303" pitchFamily="18" charset="0"/>
                        </a:rPr>
                        <a:t>.</a:t>
                      </a:r>
                      <a:endParaRPr lang="en-US" sz="1200" b="1" u="none" baseline="0" dirty="0" smtClean="0">
                        <a:solidFill>
                          <a:schemeClr val="tx1"/>
                        </a:solidFill>
                        <a:latin typeface="Georgia" panose="02040502050405020303"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1293663"/>
                  </a:ext>
                </a:extLst>
              </a:tr>
            </a:tbl>
          </a:graphicData>
        </a:graphic>
      </p:graphicFrame>
      <p:sp>
        <p:nvSpPr>
          <p:cNvPr id="3" name="Title 1">
            <a:extLst>
              <a:ext uri="{FF2B5EF4-FFF2-40B4-BE49-F238E27FC236}">
                <a16:creationId xmlns:a16="http://schemas.microsoft.com/office/drawing/2014/main" id="{E6640C1B-40A5-D540-BF41-67A85FA05E25}"/>
              </a:ext>
            </a:extLst>
          </p:cNvPr>
          <p:cNvSpPr>
            <a:spLocks noGrp="1"/>
          </p:cNvSpPr>
          <p:nvPr>
            <p:ph type="title"/>
          </p:nvPr>
        </p:nvSpPr>
        <p:spPr>
          <a:xfrm>
            <a:off x="0" y="0"/>
            <a:ext cx="9144000" cy="1020762"/>
          </a:xfrm>
        </p:spPr>
        <p:style>
          <a:lnRef idx="0">
            <a:schemeClr val="accent1"/>
          </a:lnRef>
          <a:fillRef idx="3">
            <a:schemeClr val="accent1"/>
          </a:fillRef>
          <a:effectRef idx="3">
            <a:schemeClr val="accent1"/>
          </a:effectRef>
          <a:fontRef idx="minor">
            <a:schemeClr val="lt1"/>
          </a:fontRef>
        </p:style>
        <p:txBody>
          <a:bodyPr>
            <a:noAutofit/>
          </a:bodyPr>
          <a:lstStyle/>
          <a:p>
            <a:r>
              <a:rPr lang="en-US" sz="3000" b="1" u="sng" dirty="0">
                <a:latin typeface="Georgia" panose="02040502050405020303" pitchFamily="18" charset="0"/>
              </a:rPr>
              <a:t>Virtual Friday Home-to-School Connection</a:t>
            </a:r>
            <a:endParaRPr lang="en-US" sz="3000" u="sng" dirty="0">
              <a:latin typeface="Georgia" panose="02040502050405020303" pitchFamily="18" charset="0"/>
            </a:endParaRPr>
          </a:p>
        </p:txBody>
      </p:sp>
      <p:sp>
        <p:nvSpPr>
          <p:cNvPr id="5" name="Content Placeholder 2">
            <a:extLst>
              <a:ext uri="{FF2B5EF4-FFF2-40B4-BE49-F238E27FC236}">
                <a16:creationId xmlns:a16="http://schemas.microsoft.com/office/drawing/2014/main" id="{8B8354E3-93DD-DA42-94A8-538DDE14767B}"/>
              </a:ext>
            </a:extLst>
          </p:cNvPr>
          <p:cNvSpPr txBox="1">
            <a:spLocks/>
          </p:cNvSpPr>
          <p:nvPr/>
        </p:nvSpPr>
        <p:spPr>
          <a:xfrm>
            <a:off x="45720" y="990600"/>
            <a:ext cx="9052560" cy="128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Georgia" panose="02040502050405020303" pitchFamily="18" charset="0"/>
              </a:rPr>
              <a:t>Week 1:</a:t>
            </a:r>
          </a:p>
          <a:p>
            <a:pPr marL="0" indent="0">
              <a:buFont typeface="Arial" panose="020B0604020202020204" pitchFamily="34" charset="0"/>
              <a:buNone/>
            </a:pPr>
            <a:r>
              <a:rPr lang="en-US" sz="1800" dirty="0">
                <a:latin typeface="Georgia" panose="02040502050405020303" pitchFamily="18" charset="0"/>
              </a:rPr>
              <a:t>View the PowerPoint as a family, or on your own, and send your teacher an email sharing your favorite part of this month’s AHCS curriculum.</a:t>
            </a:r>
          </a:p>
          <a:p>
            <a:pPr marL="0" indent="0">
              <a:buNone/>
            </a:pPr>
            <a:r>
              <a:rPr lang="en-US" sz="1800" b="1" dirty="0">
                <a:latin typeface="Georgia" panose="02040502050405020303" pitchFamily="18" charset="0"/>
              </a:rPr>
              <a:t>Weeks 2 – 4: </a:t>
            </a:r>
            <a:r>
              <a:rPr lang="en-US" sz="1800" dirty="0">
                <a:latin typeface="Georgia" panose="02040502050405020303" pitchFamily="18" charset="0"/>
                <a:cs typeface="Calibri Light" panose="020F0302020204030204" pitchFamily="34" charset="0"/>
              </a:rPr>
              <a:t>Choice </a:t>
            </a:r>
            <a:r>
              <a:rPr lang="en-US" sz="1800" dirty="0" smtClean="0">
                <a:latin typeface="Georgia" panose="02040502050405020303" pitchFamily="18" charset="0"/>
                <a:cs typeface="Calibri Light" panose="020F0302020204030204" pitchFamily="34" charset="0"/>
              </a:rPr>
              <a:t>Board</a:t>
            </a:r>
            <a:endParaRPr lang="en-US" sz="1800" dirty="0">
              <a:latin typeface="Georgia" panose="02040502050405020303" pitchFamily="18" charset="0"/>
              <a:cs typeface="Calibri Light" panose="020F0302020204030204" pitchFamily="34" charset="0"/>
            </a:endParaRPr>
          </a:p>
        </p:txBody>
      </p:sp>
    </p:spTree>
    <p:extLst>
      <p:ext uri="{BB962C8B-B14F-4D97-AF65-F5344CB8AC3E}">
        <p14:creationId xmlns:p14="http://schemas.microsoft.com/office/powerpoint/2010/main" val="2996166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style>
          <a:lnRef idx="0">
            <a:schemeClr val="accent2"/>
          </a:lnRef>
          <a:fillRef idx="3">
            <a:schemeClr val="accent2"/>
          </a:fillRef>
          <a:effectRef idx="3">
            <a:schemeClr val="accent2"/>
          </a:effectRef>
          <a:fontRef idx="minor">
            <a:schemeClr val="lt1"/>
          </a:fontRef>
        </p:style>
        <p:txBody>
          <a:bodyPr/>
          <a:lstStyle/>
          <a:p>
            <a:r>
              <a:rPr lang="en-US" b="1" u="sng" dirty="0" smtClean="0">
                <a:latin typeface="Georgia" panose="02040502050405020303" pitchFamily="18" charset="0"/>
              </a:rPr>
              <a:t>Idaho State Pledge:</a:t>
            </a:r>
            <a:endParaRPr lang="en-US" b="1" u="sng" dirty="0">
              <a:latin typeface="Georgia" panose="02040502050405020303" pitchFamily="18" charset="0"/>
            </a:endParaRPr>
          </a:p>
        </p:txBody>
      </p:sp>
      <p:sp>
        <p:nvSpPr>
          <p:cNvPr id="3" name="Content Placeholder 2"/>
          <p:cNvSpPr>
            <a:spLocks noGrp="1"/>
          </p:cNvSpPr>
          <p:nvPr>
            <p:ph idx="1"/>
          </p:nvPr>
        </p:nvSpPr>
        <p:spPr>
          <a:xfrm>
            <a:off x="685800" y="3505200"/>
            <a:ext cx="7772400" cy="3581400"/>
          </a:xfrm>
        </p:spPr>
        <p:txBody>
          <a:bodyPr>
            <a:normAutofit/>
          </a:bodyPr>
          <a:lstStyle/>
          <a:p>
            <a:pPr marL="0" indent="0" algn="ctr">
              <a:buNone/>
            </a:pPr>
            <a:r>
              <a:rPr lang="en-US" sz="3800" dirty="0" smtClean="0">
                <a:latin typeface="Georgia" panose="02040502050405020303" pitchFamily="18" charset="0"/>
              </a:rPr>
              <a:t>I pledge allegiance to the flag of the great State of Idaho.</a:t>
            </a:r>
            <a:br>
              <a:rPr lang="en-US" sz="3800" dirty="0" smtClean="0">
                <a:latin typeface="Georgia" panose="02040502050405020303" pitchFamily="18" charset="0"/>
              </a:rPr>
            </a:br>
            <a:r>
              <a:rPr lang="en-US" sz="3800" dirty="0" smtClean="0">
                <a:latin typeface="Georgia" panose="02040502050405020303" pitchFamily="18" charset="0"/>
              </a:rPr>
              <a:t>A land of freedom and opportunity;</a:t>
            </a:r>
            <a:br>
              <a:rPr lang="en-US" sz="3800" dirty="0" smtClean="0">
                <a:latin typeface="Georgia" panose="02040502050405020303" pitchFamily="18" charset="0"/>
              </a:rPr>
            </a:br>
            <a:r>
              <a:rPr lang="en-US" sz="3800" dirty="0" smtClean="0">
                <a:latin typeface="Georgia" panose="02040502050405020303" pitchFamily="18" charset="0"/>
              </a:rPr>
              <a:t>I promise to honor and preserve,</a:t>
            </a:r>
            <a:br>
              <a:rPr lang="en-US" sz="3800" dirty="0" smtClean="0">
                <a:latin typeface="Georgia" panose="02040502050405020303" pitchFamily="18" charset="0"/>
              </a:rPr>
            </a:br>
            <a:r>
              <a:rPr lang="en-US" sz="3800" dirty="0" smtClean="0">
                <a:latin typeface="Georgia" panose="02040502050405020303" pitchFamily="18" charset="0"/>
              </a:rPr>
              <a:t>its people, its lands and its ideals.</a:t>
            </a:r>
            <a:endParaRPr lang="en-US" sz="3800" dirty="0">
              <a:latin typeface="Georgia" panose="02040502050405020303" pitchFamily="18" charset="0"/>
            </a:endParaRPr>
          </a:p>
        </p:txBody>
      </p:sp>
      <p:pic>
        <p:nvPicPr>
          <p:cNvPr id="5" name="Picture 2" descr="C:\Users\Infangers\AppData\Local\Microsoft\Windows\Temporary Internet Files\Content.IE5\87K1X1E9\MP90038560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37" t="5102" r="19174" b="36090"/>
          <a:stretch/>
        </p:blipFill>
        <p:spPr bwMode="auto">
          <a:xfrm>
            <a:off x="3581400" y="1066800"/>
            <a:ext cx="1981200" cy="247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009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sz="3300" b="1" u="sng" dirty="0" smtClean="0">
                <a:latin typeface="Georgia" panose="02040502050405020303" pitchFamily="18" charset="0"/>
              </a:rPr>
              <a:t>National Anthem</a:t>
            </a:r>
            <a:r>
              <a:rPr lang="en-US" sz="3300" b="1" dirty="0" smtClean="0">
                <a:latin typeface="Georgia" panose="02040502050405020303" pitchFamily="18" charset="0"/>
              </a:rPr>
              <a:t>:</a:t>
            </a:r>
            <a:r>
              <a:rPr lang="en-US" b="1" dirty="0" smtClean="0">
                <a:latin typeface="Georgia" panose="02040502050405020303" pitchFamily="18" charset="0"/>
              </a:rPr>
              <a:t/>
            </a:r>
            <a:br>
              <a:rPr lang="en-US" b="1" dirty="0" smtClean="0">
                <a:latin typeface="Georgia" panose="02040502050405020303" pitchFamily="18" charset="0"/>
              </a:rPr>
            </a:br>
            <a:r>
              <a:rPr lang="en-US" sz="2200" i="1" dirty="0" smtClean="0">
                <a:latin typeface="Georgia" panose="02040502050405020303" pitchFamily="18" charset="0"/>
              </a:rPr>
              <a:t>“The Star-Spangled Banner”</a:t>
            </a:r>
            <a:endParaRPr lang="en-US" sz="2200" i="1" dirty="0">
              <a:latin typeface="Georgia" panose="02040502050405020303" pitchFamily="18" charset="0"/>
            </a:endParaRPr>
          </a:p>
        </p:txBody>
      </p:sp>
      <p:sp>
        <p:nvSpPr>
          <p:cNvPr id="7" name="Text Placeholder 6"/>
          <p:cNvSpPr>
            <a:spLocks noGrp="1"/>
          </p:cNvSpPr>
          <p:nvPr>
            <p:ph type="body" sz="quarter" idx="3"/>
          </p:nvPr>
        </p:nvSpPr>
        <p:spPr>
          <a:xfrm>
            <a:off x="7301856" y="0"/>
            <a:ext cx="1210634" cy="778085"/>
          </a:xfrm>
        </p:spPr>
        <p:txBody>
          <a:bodyPr>
            <a:normAutofit fontScale="92500"/>
          </a:bodyPr>
          <a:lstStyle/>
          <a:p>
            <a:pPr algn="r"/>
            <a:r>
              <a:rPr lang="en-US" sz="1200" dirty="0" smtClean="0">
                <a:solidFill>
                  <a:schemeClr val="bg1"/>
                </a:solidFill>
                <a:latin typeface="Georgia" panose="02040502050405020303" pitchFamily="18" charset="0"/>
              </a:rPr>
              <a:t>Instrumental</a:t>
            </a:r>
          </a:p>
          <a:p>
            <a:pPr algn="r"/>
            <a:endParaRPr lang="en-US" sz="1200" dirty="0">
              <a:solidFill>
                <a:schemeClr val="bg1"/>
              </a:solidFill>
              <a:latin typeface="Georgia" panose="02040502050405020303" pitchFamily="18" charset="0"/>
            </a:endParaRPr>
          </a:p>
          <a:p>
            <a:pPr algn="r"/>
            <a:r>
              <a:rPr lang="en-US" sz="1200" dirty="0" smtClean="0">
                <a:solidFill>
                  <a:schemeClr val="bg1"/>
                </a:solidFill>
                <a:latin typeface="Georgia" panose="02040502050405020303" pitchFamily="18" charset="0"/>
              </a:rPr>
              <a:t>Vocal</a:t>
            </a:r>
            <a:endParaRPr lang="en-US" sz="1200" dirty="0">
              <a:solidFill>
                <a:schemeClr val="bg1"/>
              </a:solidFill>
              <a:latin typeface="Georgia" panose="02040502050405020303" pitchFamily="18" charset="0"/>
            </a:endParaRPr>
          </a:p>
        </p:txBody>
      </p:sp>
      <p:pic>
        <p:nvPicPr>
          <p:cNvPr id="4" name="The Star-Spangled Bann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519314" y="152400"/>
            <a:ext cx="283029" cy="283029"/>
          </a:xfrm>
          <a:prstGeom prst="rect">
            <a:avLst/>
          </a:prstGeom>
        </p:spPr>
      </p:pic>
      <p:pic>
        <p:nvPicPr>
          <p:cNvPr id="5" name="The Star-Spangled Banner VOCAL.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cstate="print"/>
          <a:stretch>
            <a:fillRect/>
          </a:stretch>
        </p:blipFill>
        <p:spPr>
          <a:xfrm>
            <a:off x="8547606" y="533400"/>
            <a:ext cx="291594" cy="291594"/>
          </a:xfrm>
          <a:prstGeom prst="rect">
            <a:avLst/>
          </a:prstGeom>
        </p:spPr>
      </p:pic>
      <p:sp>
        <p:nvSpPr>
          <p:cNvPr id="11" name="Content Placeholder 2"/>
          <p:cNvSpPr>
            <a:spLocks noGrp="1"/>
          </p:cNvSpPr>
          <p:nvPr>
            <p:ph sz="half" idx="2"/>
          </p:nvPr>
        </p:nvSpPr>
        <p:spPr>
          <a:xfrm>
            <a:off x="152400" y="990600"/>
            <a:ext cx="4343400" cy="5257800"/>
          </a:xfrm>
        </p:spPr>
        <p:txBody>
          <a:bodyPr>
            <a:noAutofit/>
          </a:bodyPr>
          <a:lstStyle/>
          <a:p>
            <a:pPr marL="0" indent="0">
              <a:spcBef>
                <a:spcPts val="0"/>
              </a:spcBef>
              <a:spcAft>
                <a:spcPts val="600"/>
              </a:spcAft>
              <a:buNone/>
            </a:pPr>
            <a:r>
              <a:rPr lang="en-US" sz="1000" u="sng" dirty="0" smtClean="0">
                <a:latin typeface="Arial Narrow" panose="020B0606020202030204" pitchFamily="34" charset="0"/>
              </a:rPr>
              <a:t>Verse 1:</a:t>
            </a:r>
          </a:p>
          <a:p>
            <a:pPr marL="0" indent="0">
              <a:spcBef>
                <a:spcPts val="0"/>
              </a:spcBef>
              <a:spcAft>
                <a:spcPts val="600"/>
              </a:spcAft>
              <a:buNone/>
            </a:pPr>
            <a:r>
              <a:rPr lang="en-US" sz="1500" dirty="0" smtClean="0">
                <a:latin typeface="Arial Narrow" panose="020B0606020202030204" pitchFamily="34" charset="0"/>
              </a:rPr>
              <a:t>Oh</a:t>
            </a:r>
            <a:r>
              <a:rPr lang="en-US" sz="1500" dirty="0">
                <a:latin typeface="Arial Narrow" panose="020B0606020202030204" pitchFamily="34" charset="0"/>
              </a:rPr>
              <a:t>, say can you see by the dawn's early </a:t>
            </a:r>
            <a:r>
              <a:rPr lang="en-US" sz="1500" dirty="0" smtClean="0">
                <a:latin typeface="Arial Narrow" panose="020B0606020202030204" pitchFamily="34" charset="0"/>
              </a:rPr>
              <a:t>light</a:t>
            </a:r>
          </a:p>
          <a:p>
            <a:pPr marL="0" indent="0">
              <a:spcBef>
                <a:spcPts val="0"/>
              </a:spcBef>
              <a:spcAft>
                <a:spcPts val="600"/>
              </a:spcAft>
              <a:buNone/>
            </a:pPr>
            <a:r>
              <a:rPr lang="en-US" sz="1500" dirty="0" smtClean="0">
                <a:latin typeface="Arial Narrow" panose="020B0606020202030204" pitchFamily="34" charset="0"/>
              </a:rPr>
              <a:t>What </a:t>
            </a:r>
            <a:r>
              <a:rPr lang="en-US" sz="1500" dirty="0">
                <a:latin typeface="Arial Narrow" panose="020B0606020202030204" pitchFamily="34" charset="0"/>
              </a:rPr>
              <a:t>so proudly we hailed at the twilight's </a:t>
            </a:r>
            <a:r>
              <a:rPr lang="en-US" sz="1500" dirty="0" smtClean="0">
                <a:latin typeface="Arial Narrow" panose="020B0606020202030204" pitchFamily="34" charset="0"/>
              </a:rPr>
              <a:t>last gleaming?</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Whose broad stripes and bright stars thru the perilous fight,</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O'er the ramparts we watched were so gallantly streaming?</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And the rocket's red glare, the bombs bursting in air,</a:t>
            </a:r>
          </a:p>
          <a:p>
            <a:pPr marL="0" indent="0">
              <a:spcBef>
                <a:spcPts val="0"/>
              </a:spcBef>
              <a:spcAft>
                <a:spcPts val="600"/>
              </a:spcAft>
              <a:buNone/>
            </a:pPr>
            <a:r>
              <a:rPr lang="en-US" sz="1500" dirty="0" smtClean="0">
                <a:latin typeface="Arial Narrow" panose="020B0606020202030204" pitchFamily="34" charset="0"/>
              </a:rPr>
              <a:t>Gave proof through the night that our flag was still there.</a:t>
            </a:r>
          </a:p>
          <a:p>
            <a:pPr marL="0" indent="0">
              <a:spcBef>
                <a:spcPts val="0"/>
              </a:spcBef>
              <a:spcAft>
                <a:spcPts val="600"/>
              </a:spcAft>
              <a:buNone/>
            </a:pPr>
            <a:r>
              <a:rPr lang="en-US" sz="1500" dirty="0" smtClean="0">
                <a:latin typeface="Arial Narrow" panose="020B0606020202030204" pitchFamily="34" charset="0"/>
              </a:rPr>
              <a:t>Oh, say does that star-spangled banner yet wave</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O'er the land of the free and the home of the brave?</a:t>
            </a:r>
          </a:p>
          <a:p>
            <a:pPr marL="0" indent="0">
              <a:spcBef>
                <a:spcPts val="0"/>
              </a:spcBef>
              <a:spcAft>
                <a:spcPts val="600"/>
              </a:spcAft>
              <a:buNone/>
            </a:pPr>
            <a:endParaRPr lang="en-US" sz="1400" u="sng" dirty="0">
              <a:latin typeface="Arial Narrow" panose="020B0606020202030204" pitchFamily="34" charset="0"/>
            </a:endParaRPr>
          </a:p>
          <a:p>
            <a:pPr marL="0" indent="0">
              <a:spcBef>
                <a:spcPts val="0"/>
              </a:spcBef>
              <a:spcAft>
                <a:spcPts val="600"/>
              </a:spcAft>
              <a:buNone/>
            </a:pPr>
            <a:r>
              <a:rPr lang="en-US" sz="1000" u="sng" dirty="0" smtClean="0">
                <a:latin typeface="Arial Narrow" panose="020B0606020202030204" pitchFamily="34" charset="0"/>
              </a:rPr>
              <a:t>Verse 2:</a:t>
            </a:r>
            <a:endParaRPr lang="en-US" sz="1000" u="sng"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On the shore, dimly seen through the mists of the deep,</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Where the foe's haughty host in dread silence reposes,</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What is that which the breeze, o'er the towering steep,</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As it fitfully blows, half conceals, half discloses?</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Now it catches the gleam of the morning's first beam,</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In full glory reflected now shines in the stream:</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'Tis the star-spangled banner! Oh long may it wave</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O'er the land of the free and the home of the brave!</a:t>
            </a:r>
          </a:p>
        </p:txBody>
      </p:sp>
      <p:sp>
        <p:nvSpPr>
          <p:cNvPr id="12" name="Content Placeholder 7"/>
          <p:cNvSpPr>
            <a:spLocks noGrp="1"/>
          </p:cNvSpPr>
          <p:nvPr>
            <p:ph sz="quarter" idx="4"/>
          </p:nvPr>
        </p:nvSpPr>
        <p:spPr>
          <a:xfrm>
            <a:off x="4724400" y="990600"/>
            <a:ext cx="4419600" cy="5775960"/>
          </a:xfrm>
        </p:spPr>
        <p:txBody>
          <a:bodyPr>
            <a:noAutofit/>
          </a:bodyPr>
          <a:lstStyle/>
          <a:p>
            <a:pPr marL="0" indent="0">
              <a:spcBef>
                <a:spcPts val="0"/>
              </a:spcBef>
              <a:spcAft>
                <a:spcPts val="600"/>
              </a:spcAft>
              <a:buNone/>
            </a:pPr>
            <a:r>
              <a:rPr lang="en-US" sz="1000" u="sng" dirty="0" smtClean="0">
                <a:latin typeface="Arial Narrow" panose="020B0606020202030204" pitchFamily="34" charset="0"/>
              </a:rPr>
              <a:t>Verse 3:</a:t>
            </a:r>
          </a:p>
          <a:p>
            <a:pPr marL="0" indent="0">
              <a:spcBef>
                <a:spcPts val="0"/>
              </a:spcBef>
              <a:spcAft>
                <a:spcPts val="600"/>
              </a:spcAft>
              <a:buNone/>
            </a:pPr>
            <a:r>
              <a:rPr lang="en-US" sz="1500" dirty="0" smtClean="0">
                <a:latin typeface="Arial Narrow" panose="020B0606020202030204" pitchFamily="34" charset="0"/>
              </a:rPr>
              <a:t>And </a:t>
            </a:r>
            <a:r>
              <a:rPr lang="en-US" sz="1500" dirty="0">
                <a:latin typeface="Arial Narrow" panose="020B0606020202030204" pitchFamily="34" charset="0"/>
              </a:rPr>
              <a:t>where is that band who so vauntingly </a:t>
            </a:r>
            <a:r>
              <a:rPr lang="en-US" sz="1500" dirty="0" smtClean="0">
                <a:latin typeface="Arial Narrow" panose="020B0606020202030204" pitchFamily="34" charset="0"/>
              </a:rPr>
              <a:t>swore,</a:t>
            </a:r>
          </a:p>
          <a:p>
            <a:pPr marL="0" indent="0">
              <a:spcBef>
                <a:spcPts val="0"/>
              </a:spcBef>
              <a:spcAft>
                <a:spcPts val="600"/>
              </a:spcAft>
              <a:buNone/>
            </a:pPr>
            <a:r>
              <a:rPr lang="en-US" sz="1500" dirty="0" smtClean="0">
                <a:latin typeface="Arial Narrow" panose="020B0606020202030204" pitchFamily="34" charset="0"/>
              </a:rPr>
              <a:t>That </a:t>
            </a:r>
            <a:r>
              <a:rPr lang="en-US" sz="1500" dirty="0">
                <a:latin typeface="Arial Narrow" panose="020B0606020202030204" pitchFamily="34" charset="0"/>
              </a:rPr>
              <a:t>the havoc of war and the battle’s </a:t>
            </a:r>
            <a:r>
              <a:rPr lang="en-US" sz="1500" dirty="0" smtClean="0">
                <a:latin typeface="Arial Narrow" panose="020B0606020202030204" pitchFamily="34" charset="0"/>
              </a:rPr>
              <a:t>confusion,</a:t>
            </a:r>
          </a:p>
          <a:p>
            <a:pPr marL="0" indent="0">
              <a:spcBef>
                <a:spcPts val="0"/>
              </a:spcBef>
              <a:spcAft>
                <a:spcPts val="600"/>
              </a:spcAft>
              <a:buNone/>
            </a:pPr>
            <a:r>
              <a:rPr lang="en-US" sz="1500" dirty="0" smtClean="0">
                <a:latin typeface="Arial Narrow" panose="020B0606020202030204" pitchFamily="34" charset="0"/>
              </a:rPr>
              <a:t>A </a:t>
            </a:r>
            <a:r>
              <a:rPr lang="en-US" sz="1500" dirty="0">
                <a:latin typeface="Arial Narrow" panose="020B0606020202030204" pitchFamily="34" charset="0"/>
              </a:rPr>
              <a:t>home and a country should leave us no </a:t>
            </a:r>
            <a:r>
              <a:rPr lang="en-US" sz="1500" dirty="0" smtClean="0">
                <a:latin typeface="Arial Narrow" panose="020B0606020202030204" pitchFamily="34" charset="0"/>
              </a:rPr>
              <a:t>more!</a:t>
            </a:r>
          </a:p>
          <a:p>
            <a:pPr marL="0" indent="0">
              <a:spcBef>
                <a:spcPts val="0"/>
              </a:spcBef>
              <a:spcAft>
                <a:spcPts val="600"/>
              </a:spcAft>
              <a:buNone/>
            </a:pPr>
            <a:r>
              <a:rPr lang="en-US" sz="1500" dirty="0" smtClean="0">
                <a:latin typeface="Arial Narrow" panose="020B0606020202030204" pitchFamily="34" charset="0"/>
              </a:rPr>
              <a:t>Their </a:t>
            </a:r>
            <a:r>
              <a:rPr lang="en-US" sz="1500" dirty="0">
                <a:latin typeface="Arial Narrow" panose="020B0606020202030204" pitchFamily="34" charset="0"/>
              </a:rPr>
              <a:t>blood has washed out their foul </a:t>
            </a:r>
            <a:r>
              <a:rPr lang="en-US" sz="1500" dirty="0" smtClean="0">
                <a:latin typeface="Arial Narrow" panose="020B0606020202030204" pitchFamily="34" charset="0"/>
              </a:rPr>
              <a:t>footsteps pollution.</a:t>
            </a:r>
          </a:p>
          <a:p>
            <a:pPr marL="0" indent="0">
              <a:spcBef>
                <a:spcPts val="0"/>
              </a:spcBef>
              <a:spcAft>
                <a:spcPts val="600"/>
              </a:spcAft>
              <a:buNone/>
            </a:pPr>
            <a:r>
              <a:rPr lang="en-US" sz="1500" dirty="0" smtClean="0">
                <a:latin typeface="Arial Narrow" panose="020B0606020202030204" pitchFamily="34" charset="0"/>
              </a:rPr>
              <a:t>No </a:t>
            </a:r>
            <a:r>
              <a:rPr lang="en-US" sz="1500" dirty="0">
                <a:latin typeface="Arial Narrow" panose="020B0606020202030204" pitchFamily="34" charset="0"/>
              </a:rPr>
              <a:t>refuge could save the hireling and </a:t>
            </a:r>
            <a:r>
              <a:rPr lang="en-US" sz="1500" dirty="0" smtClean="0">
                <a:latin typeface="Arial Narrow" panose="020B0606020202030204" pitchFamily="34" charset="0"/>
              </a:rPr>
              <a:t>slave</a:t>
            </a:r>
          </a:p>
          <a:p>
            <a:pPr marL="0" indent="0">
              <a:spcBef>
                <a:spcPts val="0"/>
              </a:spcBef>
              <a:spcAft>
                <a:spcPts val="600"/>
              </a:spcAft>
              <a:buNone/>
            </a:pPr>
            <a:r>
              <a:rPr lang="en-US" sz="1500" dirty="0" smtClean="0">
                <a:latin typeface="Arial Narrow" panose="020B0606020202030204" pitchFamily="34" charset="0"/>
              </a:rPr>
              <a:t>From </a:t>
            </a:r>
            <a:r>
              <a:rPr lang="en-US" sz="1500" dirty="0">
                <a:latin typeface="Arial Narrow" panose="020B0606020202030204" pitchFamily="34" charset="0"/>
              </a:rPr>
              <a:t>the terror of flight, or the gloom of the </a:t>
            </a:r>
            <a:r>
              <a:rPr lang="en-US" sz="1500" dirty="0" smtClean="0">
                <a:latin typeface="Arial Narrow" panose="020B0606020202030204" pitchFamily="34" charset="0"/>
              </a:rPr>
              <a:t>grave;</a:t>
            </a:r>
          </a:p>
          <a:p>
            <a:pPr marL="0" indent="0">
              <a:spcBef>
                <a:spcPts val="0"/>
              </a:spcBef>
              <a:spcAft>
                <a:spcPts val="600"/>
              </a:spcAft>
              <a:buNone/>
            </a:pPr>
            <a:r>
              <a:rPr lang="en-US" sz="1500" dirty="0" smtClean="0">
                <a:latin typeface="Arial Narrow" panose="020B0606020202030204" pitchFamily="34" charset="0"/>
              </a:rPr>
              <a:t>And </a:t>
            </a:r>
            <a:r>
              <a:rPr lang="en-US" sz="1500" dirty="0">
                <a:latin typeface="Arial Narrow" panose="020B0606020202030204" pitchFamily="34" charset="0"/>
              </a:rPr>
              <a:t>the star-spangled banner in triumph </a:t>
            </a:r>
            <a:r>
              <a:rPr lang="en-US" sz="1500" dirty="0" smtClean="0">
                <a:latin typeface="Arial Narrow" panose="020B0606020202030204" pitchFamily="34" charset="0"/>
              </a:rPr>
              <a:t>shall wave</a:t>
            </a:r>
          </a:p>
          <a:p>
            <a:pPr marL="0" indent="0">
              <a:spcBef>
                <a:spcPts val="0"/>
              </a:spcBef>
              <a:spcAft>
                <a:spcPts val="600"/>
              </a:spcAft>
              <a:buNone/>
            </a:pPr>
            <a:r>
              <a:rPr lang="en-US" sz="1500" dirty="0" smtClean="0">
                <a:latin typeface="Arial Narrow" panose="020B0606020202030204" pitchFamily="34" charset="0"/>
              </a:rPr>
              <a:t>O’er </a:t>
            </a:r>
            <a:r>
              <a:rPr lang="en-US" sz="1500" dirty="0">
                <a:latin typeface="Arial Narrow" panose="020B0606020202030204" pitchFamily="34" charset="0"/>
              </a:rPr>
              <a:t>the land of the free and the home of </a:t>
            </a:r>
            <a:r>
              <a:rPr lang="en-US" sz="1500" dirty="0" smtClean="0">
                <a:latin typeface="Arial Narrow" panose="020B0606020202030204" pitchFamily="34" charset="0"/>
              </a:rPr>
              <a:t>the brave</a:t>
            </a:r>
            <a:r>
              <a:rPr lang="en-US" sz="1500" dirty="0">
                <a:latin typeface="Arial Narrow" panose="020B0606020202030204" pitchFamily="34" charset="0"/>
              </a:rPr>
              <a:t>!</a:t>
            </a:r>
          </a:p>
          <a:p>
            <a:pPr marL="0" indent="0">
              <a:spcBef>
                <a:spcPts val="0"/>
              </a:spcBef>
              <a:spcAft>
                <a:spcPts val="600"/>
              </a:spcAft>
              <a:buNone/>
            </a:pPr>
            <a:r>
              <a:rPr lang="en-US" sz="1400" dirty="0">
                <a:latin typeface="Arial Narrow" panose="020B0606020202030204" pitchFamily="34" charset="0"/>
              </a:rPr>
              <a:t/>
            </a:r>
            <a:br>
              <a:rPr lang="en-US" sz="1400" dirty="0">
                <a:latin typeface="Arial Narrow" panose="020B0606020202030204" pitchFamily="34" charset="0"/>
              </a:rPr>
            </a:br>
            <a:r>
              <a:rPr lang="en-US" sz="1000" u="sng" dirty="0" smtClean="0">
                <a:latin typeface="Arial Narrow" panose="020B0606020202030204" pitchFamily="34" charset="0"/>
              </a:rPr>
              <a:t>Verse 4:</a:t>
            </a:r>
          </a:p>
          <a:p>
            <a:pPr marL="0" indent="0">
              <a:spcBef>
                <a:spcPts val="0"/>
              </a:spcBef>
              <a:spcAft>
                <a:spcPts val="600"/>
              </a:spcAft>
              <a:buNone/>
            </a:pPr>
            <a:r>
              <a:rPr lang="en-US" sz="1500" dirty="0" smtClean="0">
                <a:latin typeface="Arial Narrow" panose="020B0606020202030204" pitchFamily="34" charset="0"/>
              </a:rPr>
              <a:t>Oh</a:t>
            </a:r>
            <a:r>
              <a:rPr lang="en-US" sz="1500" dirty="0">
                <a:latin typeface="Arial Narrow" panose="020B0606020202030204" pitchFamily="34" charset="0"/>
              </a:rPr>
              <a:t>! thus be it ever, when freemen shall </a:t>
            </a:r>
            <a:r>
              <a:rPr lang="en-US" sz="1500" dirty="0" smtClean="0">
                <a:latin typeface="Arial Narrow" panose="020B0606020202030204" pitchFamily="34" charset="0"/>
              </a:rPr>
              <a:t>stand</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Between </a:t>
            </a:r>
            <a:r>
              <a:rPr lang="en-US" sz="1500" dirty="0">
                <a:latin typeface="Arial Narrow" panose="020B0606020202030204" pitchFamily="34" charset="0"/>
              </a:rPr>
              <a:t>their loved home and the </a:t>
            </a:r>
            <a:r>
              <a:rPr lang="en-US" sz="1500" dirty="0" smtClean="0">
                <a:latin typeface="Arial Narrow" panose="020B0606020202030204" pitchFamily="34" charset="0"/>
              </a:rPr>
              <a:t>war's desolation!</a:t>
            </a:r>
          </a:p>
          <a:p>
            <a:pPr marL="0" indent="0">
              <a:spcBef>
                <a:spcPts val="0"/>
              </a:spcBef>
              <a:spcAft>
                <a:spcPts val="600"/>
              </a:spcAft>
              <a:buNone/>
            </a:pPr>
            <a:r>
              <a:rPr lang="en-US" sz="1500" dirty="0" smtClean="0">
                <a:latin typeface="Arial Narrow" panose="020B0606020202030204" pitchFamily="34" charset="0"/>
              </a:rPr>
              <a:t>Blest </a:t>
            </a:r>
            <a:r>
              <a:rPr lang="en-US" sz="1500" dirty="0">
                <a:latin typeface="Arial Narrow" panose="020B0606020202030204" pitchFamily="34" charset="0"/>
              </a:rPr>
              <a:t>with victory and peace, may the </a:t>
            </a:r>
            <a:r>
              <a:rPr lang="en-US" sz="1500" dirty="0" smtClean="0">
                <a:latin typeface="Arial Narrow" panose="020B0606020202030204" pitchFamily="34" charset="0"/>
              </a:rPr>
              <a:t>heav'n</a:t>
            </a:r>
            <a:r>
              <a:rPr lang="en-US" sz="1500" dirty="0">
                <a:latin typeface="Arial Narrow" panose="020B0606020202030204" pitchFamily="34" charset="0"/>
              </a:rPr>
              <a:t> </a:t>
            </a:r>
            <a:r>
              <a:rPr lang="en-US" sz="1500" dirty="0" smtClean="0">
                <a:latin typeface="Arial Narrow" panose="020B0606020202030204" pitchFamily="34" charset="0"/>
              </a:rPr>
              <a:t>rescued land</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Praise </a:t>
            </a:r>
            <a:r>
              <a:rPr lang="en-US" sz="1500" dirty="0">
                <a:latin typeface="Arial Narrow" panose="020B0606020202030204" pitchFamily="34" charset="0"/>
              </a:rPr>
              <a:t>the Power that hath made and preserved us </a:t>
            </a:r>
            <a:r>
              <a:rPr lang="en-US" sz="1500" dirty="0" smtClean="0">
                <a:latin typeface="Arial Narrow" panose="020B0606020202030204" pitchFamily="34" charset="0"/>
              </a:rPr>
              <a:t>a nation.</a:t>
            </a:r>
          </a:p>
          <a:p>
            <a:pPr marL="0" indent="0">
              <a:spcBef>
                <a:spcPts val="0"/>
              </a:spcBef>
              <a:spcAft>
                <a:spcPts val="600"/>
              </a:spcAft>
              <a:buNone/>
            </a:pPr>
            <a:r>
              <a:rPr lang="en-US" sz="1500" dirty="0" smtClean="0">
                <a:latin typeface="Arial Narrow" panose="020B0606020202030204" pitchFamily="34" charset="0"/>
              </a:rPr>
              <a:t>Then conquer we must, when our cause it is just,</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And this be our motto: "In God is our trust.“</a:t>
            </a:r>
            <a:endParaRPr lang="en-US" sz="1500" dirty="0">
              <a:latin typeface="Arial Narrow" panose="020B0606020202030204" pitchFamily="34" charset="0"/>
            </a:endParaRPr>
          </a:p>
          <a:p>
            <a:pPr marL="0" indent="0">
              <a:spcBef>
                <a:spcPts val="0"/>
              </a:spcBef>
              <a:spcAft>
                <a:spcPts val="600"/>
              </a:spcAft>
              <a:buNone/>
            </a:pPr>
            <a:r>
              <a:rPr lang="en-US" sz="1500" dirty="0" smtClean="0">
                <a:latin typeface="Arial Narrow" panose="020B0606020202030204" pitchFamily="34" charset="0"/>
              </a:rPr>
              <a:t>And the star-spangled banner in triumph shall wave</a:t>
            </a:r>
          </a:p>
          <a:p>
            <a:pPr marL="0" indent="0">
              <a:spcBef>
                <a:spcPts val="0"/>
              </a:spcBef>
              <a:spcAft>
                <a:spcPts val="600"/>
              </a:spcAft>
              <a:buNone/>
            </a:pPr>
            <a:r>
              <a:rPr lang="en-US" sz="1500" dirty="0" smtClean="0">
                <a:latin typeface="Arial Narrow" panose="020B0606020202030204" pitchFamily="34" charset="0"/>
              </a:rPr>
              <a:t>O'er the land of the free and the home of the brave!</a:t>
            </a:r>
            <a:endParaRPr lang="en-US" sz="1500" dirty="0">
              <a:latin typeface="Arial Narrow" panose="020B0606020202030204" pitchFamily="34" charset="0"/>
            </a:endParaRPr>
          </a:p>
        </p:txBody>
      </p:sp>
    </p:spTree>
    <p:extLst>
      <p:ext uri="{BB962C8B-B14F-4D97-AF65-F5344CB8AC3E}">
        <p14:creationId xmlns:p14="http://schemas.microsoft.com/office/powerpoint/2010/main" val="749778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4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142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35380"/>
            <a:ext cx="8382000" cy="1920240"/>
          </a:xfrm>
        </p:spPr>
        <p:txBody>
          <a:bodyPr>
            <a:noAutofit/>
          </a:bodyPr>
          <a:lstStyle/>
          <a:p>
            <a:pPr marL="0" indent="0" algn="ctr">
              <a:buNone/>
            </a:pPr>
            <a:r>
              <a:rPr lang="en-US" sz="2600" dirty="0" smtClean="0">
                <a:latin typeface="Georgia" panose="02040502050405020303" pitchFamily="18" charset="0"/>
              </a:rPr>
              <a:t>Our mission is to create patriotic and educated leaders.</a:t>
            </a:r>
          </a:p>
          <a:p>
            <a:pPr marL="0" indent="0" algn="ctr">
              <a:buNone/>
            </a:pPr>
            <a:r>
              <a:rPr lang="en-US" sz="2600" dirty="0" smtClean="0">
                <a:latin typeface="Georgia" panose="02040502050405020303" pitchFamily="18" charset="0"/>
              </a:rPr>
              <a:t>We believe in James Madison’s statement that:</a:t>
            </a:r>
          </a:p>
          <a:p>
            <a:pPr marL="0" indent="0" algn="ctr">
              <a:buNone/>
            </a:pPr>
            <a:r>
              <a:rPr lang="en-US" sz="2600" i="1" dirty="0" smtClean="0">
                <a:latin typeface="Georgia" panose="02040502050405020303" pitchFamily="18" charset="0"/>
              </a:rPr>
              <a:t>“The advancement and diffusion of knowledge is the only guardian of true liberty.”</a:t>
            </a:r>
          </a:p>
        </p:txBody>
      </p:sp>
      <p:sp>
        <p:nvSpPr>
          <p:cNvPr id="4" name="Title 1"/>
          <p:cNvSpPr>
            <a:spLocks noGrp="1"/>
          </p:cNvSpPr>
          <p:nvPr>
            <p:ph type="title"/>
          </p:nvPr>
        </p:nvSpPr>
        <p:spPr>
          <a:xfrm>
            <a:off x="0" y="76200"/>
            <a:ext cx="9144000" cy="838200"/>
          </a:xfrm>
        </p:spPr>
        <p:style>
          <a:lnRef idx="0">
            <a:schemeClr val="accent2"/>
          </a:lnRef>
          <a:fillRef idx="3">
            <a:schemeClr val="accent2"/>
          </a:fillRef>
          <a:effectRef idx="3">
            <a:schemeClr val="accent2"/>
          </a:effectRef>
          <a:fontRef idx="minor">
            <a:schemeClr val="lt1"/>
          </a:fontRef>
        </p:style>
        <p:txBody>
          <a:bodyPr>
            <a:normAutofit/>
          </a:bodyPr>
          <a:lstStyle/>
          <a:p>
            <a:r>
              <a:rPr lang="en-US" sz="4000" b="1" u="sng" dirty="0" smtClean="0">
                <a:latin typeface="Georgia" panose="02040502050405020303" pitchFamily="18" charset="0"/>
              </a:rPr>
              <a:t>AHCS Performance Certificate:</a:t>
            </a:r>
            <a:endParaRPr lang="en-US" sz="1800" i="1" u="sng" dirty="0">
              <a:latin typeface="Georgia" panose="02040502050405020303" pitchFamily="18" charset="0"/>
            </a:endParaRPr>
          </a:p>
        </p:txBody>
      </p:sp>
      <p:sp>
        <p:nvSpPr>
          <p:cNvPr id="2" name="Rectangle 1"/>
          <p:cNvSpPr/>
          <p:nvPr/>
        </p:nvSpPr>
        <p:spPr>
          <a:xfrm>
            <a:off x="571500" y="3276600"/>
            <a:ext cx="8382000" cy="2775119"/>
          </a:xfrm>
          <a:prstGeom prst="rect">
            <a:avLst/>
          </a:prstGeom>
        </p:spPr>
        <p:txBody>
          <a:bodyPr wrap="square">
            <a:spAutoFit/>
          </a:bodyPr>
          <a:lstStyle/>
          <a:p>
            <a:pPr algn="ctr">
              <a:spcAft>
                <a:spcPts val="1200"/>
              </a:spcAft>
            </a:pPr>
            <a:r>
              <a:rPr lang="en-US" sz="3200" b="1" u="sng" dirty="0">
                <a:latin typeface="Georgia" panose="02040502050405020303" pitchFamily="18" charset="0"/>
              </a:rPr>
              <a:t>To accomplish this we </a:t>
            </a:r>
            <a:r>
              <a:rPr lang="en-US" sz="3200" b="1" u="sng" dirty="0" smtClean="0">
                <a:latin typeface="Georgia" panose="02040502050405020303" pitchFamily="18" charset="0"/>
              </a:rPr>
              <a:t>will:</a:t>
            </a:r>
            <a:endParaRPr lang="en-US" sz="3200" b="1" u="sng" dirty="0">
              <a:latin typeface="Georgia" panose="02040502050405020303" pitchFamily="18" charset="0"/>
            </a:endParaRPr>
          </a:p>
          <a:p>
            <a:pPr>
              <a:spcBef>
                <a:spcPts val="432"/>
              </a:spcBef>
              <a:spcAft>
                <a:spcPts val="600"/>
              </a:spcAft>
            </a:pPr>
            <a:r>
              <a:rPr lang="en-US" sz="2600" dirty="0">
                <a:latin typeface="Georgia" panose="02040502050405020303" pitchFamily="18" charset="0"/>
              </a:rPr>
              <a:t>1.  Focus on patriotic American </a:t>
            </a:r>
            <a:r>
              <a:rPr lang="en-US" sz="2600" dirty="0" smtClean="0">
                <a:latin typeface="Georgia" panose="02040502050405020303" pitchFamily="18" charset="0"/>
              </a:rPr>
              <a:t>values.</a:t>
            </a:r>
            <a:endParaRPr lang="en-US" sz="2600" dirty="0">
              <a:latin typeface="Georgia" panose="02040502050405020303" pitchFamily="18" charset="0"/>
            </a:endParaRPr>
          </a:p>
          <a:p>
            <a:pPr>
              <a:spcBef>
                <a:spcPts val="432"/>
              </a:spcBef>
              <a:spcAft>
                <a:spcPts val="600"/>
              </a:spcAft>
            </a:pPr>
            <a:r>
              <a:rPr lang="en-US" sz="2600" dirty="0">
                <a:latin typeface="Georgia" panose="02040502050405020303" pitchFamily="18" charset="0"/>
              </a:rPr>
              <a:t>2.  Build a culture of </a:t>
            </a:r>
            <a:r>
              <a:rPr lang="en-US" sz="2600" dirty="0" smtClean="0">
                <a:latin typeface="Georgia" panose="02040502050405020303" pitchFamily="18" charset="0"/>
              </a:rPr>
              <a:t>respect.</a:t>
            </a:r>
            <a:endParaRPr lang="en-US" sz="2600" dirty="0">
              <a:latin typeface="Georgia" panose="02040502050405020303" pitchFamily="18" charset="0"/>
            </a:endParaRPr>
          </a:p>
          <a:p>
            <a:pPr>
              <a:spcBef>
                <a:spcPts val="432"/>
              </a:spcBef>
              <a:spcAft>
                <a:spcPts val="600"/>
              </a:spcAft>
            </a:pPr>
            <a:r>
              <a:rPr lang="en-US" sz="2600" dirty="0">
                <a:latin typeface="Georgia" panose="02040502050405020303" pitchFamily="18" charset="0"/>
              </a:rPr>
              <a:t>3.  Provide a rigorous academic </a:t>
            </a:r>
            <a:r>
              <a:rPr lang="en-US" sz="2600" dirty="0" smtClean="0">
                <a:latin typeface="Georgia" panose="02040502050405020303" pitchFamily="18" charset="0"/>
              </a:rPr>
              <a:t>education.</a:t>
            </a:r>
            <a:endParaRPr lang="en-US" sz="2600" dirty="0">
              <a:latin typeface="Georgia" panose="02040502050405020303" pitchFamily="18" charset="0"/>
            </a:endParaRPr>
          </a:p>
          <a:p>
            <a:pPr>
              <a:spcBef>
                <a:spcPts val="432"/>
              </a:spcBef>
              <a:spcAft>
                <a:spcPts val="600"/>
              </a:spcAft>
            </a:pPr>
            <a:r>
              <a:rPr lang="en-US" sz="2600" dirty="0">
                <a:latin typeface="Georgia" panose="02040502050405020303" pitchFamily="18" charset="0"/>
              </a:rPr>
              <a:t>4.  Support teacher growth and </a:t>
            </a:r>
            <a:r>
              <a:rPr lang="en-US" sz="2600" dirty="0" smtClean="0">
                <a:latin typeface="Georgia" panose="02040502050405020303" pitchFamily="18" charset="0"/>
              </a:rPr>
              <a:t>excellence.</a:t>
            </a:r>
            <a:endParaRPr lang="en-US" sz="2600" dirty="0">
              <a:latin typeface="Georgia" panose="02040502050405020303" pitchFamily="18" charset="0"/>
            </a:endParaRPr>
          </a:p>
        </p:txBody>
      </p:sp>
    </p:spTree>
    <p:extLst>
      <p:ext uri="{BB962C8B-B14F-4D97-AF65-F5344CB8AC3E}">
        <p14:creationId xmlns:p14="http://schemas.microsoft.com/office/powerpoint/2010/main" val="3758795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b="1" u="sng" dirty="0" smtClean="0">
                <a:latin typeface="Georgia" panose="02040502050405020303" pitchFamily="18" charset="0"/>
              </a:rPr>
              <a:t>School Creed:</a:t>
            </a:r>
            <a:endParaRPr lang="en-US" b="1" u="sng" dirty="0">
              <a:latin typeface="Georgia" panose="02040502050405020303" pitchFamily="18" charset="0"/>
            </a:endParaRPr>
          </a:p>
        </p:txBody>
      </p:sp>
      <p:sp>
        <p:nvSpPr>
          <p:cNvPr id="3" name="Content Placeholder 2"/>
          <p:cNvSpPr>
            <a:spLocks noGrp="1"/>
          </p:cNvSpPr>
          <p:nvPr>
            <p:ph idx="1"/>
          </p:nvPr>
        </p:nvSpPr>
        <p:spPr>
          <a:xfrm>
            <a:off x="304800" y="878114"/>
            <a:ext cx="8686800" cy="5598886"/>
          </a:xfrm>
        </p:spPr>
        <p:txBody>
          <a:bodyPr>
            <a:noAutofit/>
          </a:bodyPr>
          <a:lstStyle/>
          <a:p>
            <a:pPr marL="0" indent="0">
              <a:spcBef>
                <a:spcPts val="0"/>
              </a:spcBef>
              <a:spcAft>
                <a:spcPts val="1200"/>
              </a:spcAft>
              <a:buNone/>
            </a:pPr>
            <a:r>
              <a:rPr lang="en-US" sz="2900" b="1" dirty="0" smtClean="0">
                <a:latin typeface="Georgia" panose="02040502050405020303" pitchFamily="18" charset="0"/>
              </a:rPr>
              <a:t>I am </a:t>
            </a:r>
            <a:r>
              <a:rPr lang="en-US" sz="2900" dirty="0" smtClean="0">
                <a:latin typeface="Georgia" panose="02040502050405020303" pitchFamily="18" charset="0"/>
              </a:rPr>
              <a:t>an American Heritage Charter School </a:t>
            </a:r>
            <a:r>
              <a:rPr lang="en-US" sz="2900" dirty="0">
                <a:latin typeface="Georgia" panose="02040502050405020303" pitchFamily="18" charset="0"/>
              </a:rPr>
              <a:t>P</a:t>
            </a:r>
            <a:r>
              <a:rPr lang="en-US" sz="2900" dirty="0" smtClean="0">
                <a:latin typeface="Georgia" panose="02040502050405020303" pitchFamily="18" charset="0"/>
              </a:rPr>
              <a:t>atriot.</a:t>
            </a:r>
          </a:p>
          <a:p>
            <a:pPr marL="0" indent="0">
              <a:spcBef>
                <a:spcPts val="0"/>
              </a:spcBef>
              <a:spcAft>
                <a:spcPts val="1200"/>
              </a:spcAft>
              <a:buNone/>
            </a:pPr>
            <a:r>
              <a:rPr lang="en-US" sz="2900" b="1" dirty="0" smtClean="0">
                <a:latin typeface="Georgia" panose="02040502050405020303" pitchFamily="18" charset="0"/>
              </a:rPr>
              <a:t>I am </a:t>
            </a:r>
            <a:r>
              <a:rPr lang="en-US" sz="2900" dirty="0" smtClean="0">
                <a:latin typeface="Georgia" panose="02040502050405020303" pitchFamily="18" charset="0"/>
              </a:rPr>
              <a:t>intelligent and unique.</a:t>
            </a:r>
          </a:p>
          <a:p>
            <a:pPr marL="0" indent="0">
              <a:spcBef>
                <a:spcPts val="0"/>
              </a:spcBef>
              <a:spcAft>
                <a:spcPts val="1200"/>
              </a:spcAft>
              <a:buNone/>
            </a:pPr>
            <a:r>
              <a:rPr lang="en-US" sz="2900" b="1" dirty="0" smtClean="0">
                <a:latin typeface="Georgia" panose="02040502050405020303" pitchFamily="18" charset="0"/>
              </a:rPr>
              <a:t>I am </a:t>
            </a:r>
            <a:r>
              <a:rPr lang="en-US" sz="2900" dirty="0" smtClean="0">
                <a:latin typeface="Georgia" panose="02040502050405020303" pitchFamily="18" charset="0"/>
              </a:rPr>
              <a:t>respectful, honest, and kind.</a:t>
            </a:r>
          </a:p>
          <a:p>
            <a:pPr marL="0" indent="0">
              <a:spcBef>
                <a:spcPts val="0"/>
              </a:spcBef>
              <a:spcAft>
                <a:spcPts val="1200"/>
              </a:spcAft>
              <a:buNone/>
            </a:pPr>
            <a:r>
              <a:rPr lang="en-US" sz="2900" b="1" dirty="0" smtClean="0">
                <a:latin typeface="Georgia" panose="02040502050405020303" pitchFamily="18" charset="0"/>
              </a:rPr>
              <a:t>I have </a:t>
            </a:r>
            <a:r>
              <a:rPr lang="en-US" sz="2900" dirty="0" smtClean="0">
                <a:latin typeface="Georgia" panose="02040502050405020303" pitchFamily="18" charset="0"/>
              </a:rPr>
              <a:t>high hopes for my future and great expectations for myself.</a:t>
            </a:r>
          </a:p>
          <a:p>
            <a:pPr marL="0" indent="0">
              <a:spcBef>
                <a:spcPts val="0"/>
              </a:spcBef>
              <a:spcAft>
                <a:spcPts val="1200"/>
              </a:spcAft>
              <a:buNone/>
            </a:pPr>
            <a:r>
              <a:rPr lang="en-US" sz="2900" b="1" dirty="0" smtClean="0">
                <a:latin typeface="Georgia" panose="02040502050405020303" pitchFamily="18" charset="0"/>
              </a:rPr>
              <a:t>I promise </a:t>
            </a:r>
            <a:r>
              <a:rPr lang="en-US" sz="2900" dirty="0" smtClean="0">
                <a:latin typeface="Georgia" panose="02040502050405020303" pitchFamily="18" charset="0"/>
              </a:rPr>
              <a:t>to be the best I can be using the life principles of our country’s great heroes to guide me.</a:t>
            </a:r>
          </a:p>
          <a:p>
            <a:pPr marL="0" indent="0">
              <a:spcBef>
                <a:spcPts val="0"/>
              </a:spcBef>
              <a:spcAft>
                <a:spcPts val="1200"/>
              </a:spcAft>
              <a:buNone/>
            </a:pPr>
            <a:r>
              <a:rPr lang="en-US" sz="2900" b="1" dirty="0" smtClean="0">
                <a:latin typeface="Georgia" panose="02040502050405020303" pitchFamily="18" charset="0"/>
              </a:rPr>
              <a:t>I promise </a:t>
            </a:r>
            <a:r>
              <a:rPr lang="en-US" sz="2900" dirty="0" smtClean="0">
                <a:latin typeface="Georgia" panose="02040502050405020303" pitchFamily="18" charset="0"/>
              </a:rPr>
              <a:t>to enrich the world by serving others.</a:t>
            </a:r>
          </a:p>
          <a:p>
            <a:pPr marL="0" indent="0">
              <a:spcBef>
                <a:spcPts val="0"/>
              </a:spcBef>
              <a:spcAft>
                <a:spcPts val="1200"/>
              </a:spcAft>
              <a:buNone/>
            </a:pPr>
            <a:r>
              <a:rPr lang="en-US" sz="2900" b="1" dirty="0" smtClean="0">
                <a:latin typeface="Georgia" panose="02040502050405020303" pitchFamily="18" charset="0"/>
              </a:rPr>
              <a:t>I am </a:t>
            </a:r>
            <a:r>
              <a:rPr lang="en-US" sz="2900" dirty="0" smtClean="0">
                <a:latin typeface="Georgia" panose="02040502050405020303" pitchFamily="18" charset="0"/>
              </a:rPr>
              <a:t>a patriot—strong, proud, and brave!</a:t>
            </a:r>
          </a:p>
          <a:p>
            <a:pPr marL="0" indent="0" algn="ctr">
              <a:spcBef>
                <a:spcPts val="0"/>
              </a:spcBef>
              <a:spcAft>
                <a:spcPts val="1200"/>
              </a:spcAft>
              <a:buNone/>
            </a:pPr>
            <a:r>
              <a:rPr lang="en-US" sz="2900" b="1" i="1" dirty="0" smtClean="0">
                <a:latin typeface="Georgia" panose="02040502050405020303" pitchFamily="18" charset="0"/>
              </a:rPr>
              <a:t>A leader today and tomorrow.</a:t>
            </a:r>
            <a:endParaRPr lang="en-US" sz="2900" b="1" i="1" dirty="0">
              <a:latin typeface="Georgia" panose="02040502050405020303" pitchFamily="18" charset="0"/>
            </a:endParaRPr>
          </a:p>
        </p:txBody>
      </p:sp>
    </p:spTree>
    <p:extLst>
      <p:ext uri="{BB962C8B-B14F-4D97-AF65-F5344CB8AC3E}">
        <p14:creationId xmlns:p14="http://schemas.microsoft.com/office/powerpoint/2010/main" val="3077622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b="1" u="sng" dirty="0" smtClean="0">
                <a:latin typeface="Georgia" panose="02040502050405020303" pitchFamily="18" charset="0"/>
              </a:rPr>
              <a:t>Teacher’s Creed:</a:t>
            </a:r>
            <a:endParaRPr lang="en-US" b="1" u="sng" dirty="0">
              <a:latin typeface="Georgia" panose="02040502050405020303" pitchFamily="18" charset="0"/>
            </a:endParaRPr>
          </a:p>
        </p:txBody>
      </p:sp>
      <p:sp>
        <p:nvSpPr>
          <p:cNvPr id="3" name="Content Placeholder 2"/>
          <p:cNvSpPr>
            <a:spLocks noGrp="1"/>
          </p:cNvSpPr>
          <p:nvPr>
            <p:ph idx="1"/>
          </p:nvPr>
        </p:nvSpPr>
        <p:spPr>
          <a:xfrm>
            <a:off x="152400" y="762000"/>
            <a:ext cx="8686800" cy="5943600"/>
          </a:xfrm>
        </p:spPr>
        <p:txBody>
          <a:bodyPr>
            <a:normAutofit fontScale="85000" lnSpcReduction="20000"/>
          </a:bodyPr>
          <a:lstStyle/>
          <a:p>
            <a:pPr marL="0" indent="0">
              <a:lnSpc>
                <a:spcPct val="110000"/>
              </a:lnSpc>
              <a:spcBef>
                <a:spcPts val="0"/>
              </a:spcBef>
              <a:spcAft>
                <a:spcPts val="1200"/>
              </a:spcAft>
              <a:buNone/>
            </a:pPr>
            <a:r>
              <a:rPr lang="en-US" sz="2800" b="1" dirty="0" smtClean="0">
                <a:latin typeface="Georgia" panose="02040502050405020303" pitchFamily="18" charset="0"/>
              </a:rPr>
              <a:t>I am a teacher</a:t>
            </a:r>
            <a:r>
              <a:rPr lang="en-US" sz="2800" dirty="0" smtClean="0">
                <a:latin typeface="Georgia" panose="02040502050405020303" pitchFamily="18" charset="0"/>
              </a:rPr>
              <a:t>.</a:t>
            </a:r>
          </a:p>
          <a:p>
            <a:pPr marL="0" indent="0">
              <a:lnSpc>
                <a:spcPct val="110000"/>
              </a:lnSpc>
              <a:spcBef>
                <a:spcPts val="0"/>
              </a:spcBef>
              <a:spcAft>
                <a:spcPts val="1200"/>
              </a:spcAft>
              <a:buNone/>
            </a:pPr>
            <a:r>
              <a:rPr lang="en-US" sz="2800" b="1" dirty="0" smtClean="0">
                <a:latin typeface="Georgia" panose="02040502050405020303" pitchFamily="18" charset="0"/>
              </a:rPr>
              <a:t>I accept the challenge </a:t>
            </a:r>
            <a:r>
              <a:rPr lang="en-US" sz="2800" dirty="0" smtClean="0">
                <a:latin typeface="Georgia" panose="02040502050405020303" pitchFamily="18" charset="0"/>
              </a:rPr>
              <a:t>to be sagacious and tenacious in teaching every student, because I believe every student can learn.</a:t>
            </a:r>
          </a:p>
          <a:p>
            <a:pPr marL="0" indent="0">
              <a:lnSpc>
                <a:spcPct val="110000"/>
              </a:lnSpc>
              <a:spcBef>
                <a:spcPts val="0"/>
              </a:spcBef>
              <a:spcAft>
                <a:spcPts val="1200"/>
              </a:spcAft>
              <a:buNone/>
            </a:pPr>
            <a:r>
              <a:rPr lang="en-US" sz="2800" b="1" dirty="0" smtClean="0">
                <a:latin typeface="Georgia" panose="02040502050405020303" pitchFamily="18" charset="0"/>
              </a:rPr>
              <a:t>I accept the responsibility </a:t>
            </a:r>
            <a:r>
              <a:rPr lang="en-US" sz="2800" dirty="0" smtClean="0">
                <a:latin typeface="Georgia" panose="02040502050405020303" pitchFamily="18" charset="0"/>
              </a:rPr>
              <a:t>to create a learning environment conducive to optimum achievement academically, socially, and emotionally.</a:t>
            </a:r>
          </a:p>
          <a:p>
            <a:pPr marL="0" indent="0">
              <a:lnSpc>
                <a:spcPct val="110000"/>
              </a:lnSpc>
              <a:spcBef>
                <a:spcPts val="0"/>
              </a:spcBef>
              <a:spcAft>
                <a:spcPts val="1200"/>
              </a:spcAft>
              <a:buNone/>
            </a:pPr>
            <a:r>
              <a:rPr lang="en-US" sz="2800" b="1" dirty="0" smtClean="0">
                <a:latin typeface="Georgia" panose="02040502050405020303" pitchFamily="18" charset="0"/>
              </a:rPr>
              <a:t>I actively pursue excellence </a:t>
            </a:r>
            <a:r>
              <a:rPr lang="en-US" sz="2800" dirty="0" smtClean="0">
                <a:latin typeface="Georgia" panose="02040502050405020303" pitchFamily="18" charset="0"/>
              </a:rPr>
              <a:t>for my students and myself.</a:t>
            </a:r>
          </a:p>
          <a:p>
            <a:pPr marL="0" indent="0">
              <a:lnSpc>
                <a:spcPct val="110000"/>
              </a:lnSpc>
              <a:spcBef>
                <a:spcPts val="0"/>
              </a:spcBef>
              <a:spcAft>
                <a:spcPts val="1200"/>
              </a:spcAft>
              <a:buNone/>
            </a:pPr>
            <a:r>
              <a:rPr lang="en-US" sz="2800" b="1" dirty="0" smtClean="0">
                <a:latin typeface="Georgia" panose="02040502050405020303" pitchFamily="18" charset="0"/>
              </a:rPr>
              <a:t>I provide a model of decorum and respect </a:t>
            </a:r>
            <a:r>
              <a:rPr lang="en-US" sz="2800" dirty="0" smtClean="0">
                <a:latin typeface="Georgia" panose="02040502050405020303" pitchFamily="18" charset="0"/>
              </a:rPr>
              <a:t>that guides my students as well as honors them.</a:t>
            </a:r>
          </a:p>
          <a:p>
            <a:pPr marL="0" indent="0">
              <a:lnSpc>
                <a:spcPct val="110000"/>
              </a:lnSpc>
              <a:spcBef>
                <a:spcPts val="0"/>
              </a:spcBef>
              <a:spcAft>
                <a:spcPts val="1200"/>
              </a:spcAft>
              <a:buNone/>
            </a:pPr>
            <a:r>
              <a:rPr lang="en-US" sz="2800" b="1" dirty="0" smtClean="0">
                <a:latin typeface="Georgia" panose="02040502050405020303" pitchFamily="18" charset="0"/>
              </a:rPr>
              <a:t>I affirm </a:t>
            </a:r>
            <a:r>
              <a:rPr lang="en-US" sz="2800" dirty="0" smtClean="0">
                <a:latin typeface="Georgia" panose="02040502050405020303" pitchFamily="18" charset="0"/>
              </a:rPr>
              <a:t>superlative expectations for my students and myself.</a:t>
            </a:r>
          </a:p>
          <a:p>
            <a:pPr marL="0" indent="0">
              <a:lnSpc>
                <a:spcPct val="110000"/>
              </a:lnSpc>
              <a:spcBef>
                <a:spcPts val="0"/>
              </a:spcBef>
              <a:spcAft>
                <a:spcPts val="1200"/>
              </a:spcAft>
              <a:buNone/>
            </a:pPr>
            <a:r>
              <a:rPr lang="en-US" sz="2800" b="1" dirty="0" smtClean="0">
                <a:latin typeface="Georgia" panose="02040502050405020303" pitchFamily="18" charset="0"/>
              </a:rPr>
              <a:t>I cherish every student.</a:t>
            </a:r>
          </a:p>
          <a:p>
            <a:pPr marL="0" indent="0">
              <a:lnSpc>
                <a:spcPct val="110000"/>
              </a:lnSpc>
              <a:spcBef>
                <a:spcPts val="0"/>
              </a:spcBef>
              <a:spcAft>
                <a:spcPts val="1200"/>
              </a:spcAft>
              <a:buNone/>
            </a:pPr>
            <a:r>
              <a:rPr lang="en-US" sz="2800" b="1" dirty="0" smtClean="0">
                <a:latin typeface="Georgia" panose="02040502050405020303" pitchFamily="18" charset="0"/>
              </a:rPr>
              <a:t>I am a teacher.</a:t>
            </a:r>
          </a:p>
          <a:p>
            <a:pPr marL="0" indent="0">
              <a:lnSpc>
                <a:spcPct val="110000"/>
              </a:lnSpc>
              <a:spcBef>
                <a:spcPts val="0"/>
              </a:spcBef>
              <a:spcAft>
                <a:spcPts val="1200"/>
              </a:spcAft>
              <a:buNone/>
            </a:pPr>
            <a:r>
              <a:rPr lang="en-US" sz="2800" b="1" dirty="0" smtClean="0">
                <a:latin typeface="Georgia" panose="02040502050405020303" pitchFamily="18" charset="0"/>
              </a:rPr>
              <a:t>I change </a:t>
            </a:r>
            <a:r>
              <a:rPr lang="en-US" sz="2800" dirty="0" smtClean="0">
                <a:latin typeface="Georgia" panose="02040502050405020303" pitchFamily="18" charset="0"/>
              </a:rPr>
              <a:t>the world one student at a time.</a:t>
            </a:r>
            <a:endParaRPr lang="en-US" sz="2800" dirty="0">
              <a:latin typeface="Georgia" panose="02040502050405020303" pitchFamily="18" charset="0"/>
            </a:endParaRPr>
          </a:p>
        </p:txBody>
      </p:sp>
    </p:spTree>
    <p:extLst>
      <p:ext uri="{BB962C8B-B14F-4D97-AF65-F5344CB8AC3E}">
        <p14:creationId xmlns:p14="http://schemas.microsoft.com/office/powerpoint/2010/main" val="385504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2286000" y="1234440"/>
            <a:ext cx="4572000" cy="4389120"/>
          </a:xfrm>
          <a:prstGeom prst="rect">
            <a:avLst/>
          </a:prstGeom>
          <a:noFill/>
        </p:spPr>
        <p:txBody>
          <a:bodyPr wrap="none" lIns="91440" tIns="45720" rIns="91440" bIns="45720">
            <a:prstTxWarp prst="textCircle">
              <a:avLst>
                <a:gd name="adj" fmla="val 10813954"/>
              </a:avLst>
            </a:prstTxWarp>
            <a:spAutoFit/>
          </a:bodyPr>
          <a:lstStyle/>
          <a:p>
            <a:pPr algn="ctr"/>
            <a:r>
              <a:rPr lang="en-US" sz="5400" b="1" cap="none" spc="0" dirty="0" smtClean="0">
                <a:ln w="22225">
                  <a:solidFill>
                    <a:schemeClr val="tx2">
                      <a:lumMod val="50000"/>
                    </a:schemeClr>
                  </a:solidFill>
                  <a:prstDash val="solid"/>
                </a:ln>
                <a:solidFill>
                  <a:schemeClr val="accent2">
                    <a:lumMod val="75000"/>
                  </a:schemeClr>
                </a:solidFill>
                <a:effectLst/>
                <a:latin typeface="Georgia" panose="02040502050405020303" pitchFamily="18" charset="0"/>
              </a:rPr>
              <a:t>INSERT*YOUR*CLASS*CREED*HERE*</a:t>
            </a:r>
            <a:endParaRPr lang="en-US" sz="5400" b="1" cap="none" spc="0" dirty="0">
              <a:ln w="22225">
                <a:solidFill>
                  <a:schemeClr val="tx2">
                    <a:lumMod val="50000"/>
                  </a:schemeClr>
                </a:solidFill>
                <a:prstDash val="solid"/>
              </a:ln>
              <a:solidFill>
                <a:schemeClr val="accent2">
                  <a:lumMod val="75000"/>
                </a:schemeClr>
              </a:solidFill>
              <a:effectLst/>
              <a:latin typeface="Georgia" panose="02040502050405020303" pitchFamily="18" charset="0"/>
            </a:endParaRPr>
          </a:p>
        </p:txBody>
      </p:sp>
      <p:sp>
        <p:nvSpPr>
          <p:cNvPr id="3" name="TextBox 2"/>
          <p:cNvSpPr txBox="1"/>
          <p:nvPr/>
        </p:nvSpPr>
        <p:spPr>
          <a:xfrm>
            <a:off x="2628900" y="2690336"/>
            <a:ext cx="3886200" cy="1477328"/>
          </a:xfrm>
          <a:prstGeom prst="rect">
            <a:avLst/>
          </a:prstGeom>
          <a:noFill/>
        </p:spPr>
        <p:txBody>
          <a:bodyPr wrap="square" rtlCol="0">
            <a:spAutoFit/>
          </a:bodyPr>
          <a:lstStyle/>
          <a:p>
            <a:pPr algn="ctr"/>
            <a:r>
              <a:rPr lang="en-US" sz="9000" b="1" dirty="0" smtClean="0">
                <a:ln w="28575">
                  <a:solidFill>
                    <a:schemeClr val="accent2">
                      <a:lumMod val="50000"/>
                    </a:schemeClr>
                  </a:solidFill>
                </a:ln>
                <a:solidFill>
                  <a:schemeClr val="tx2">
                    <a:lumMod val="50000"/>
                  </a:schemeClr>
                </a:solidFill>
                <a:effectLst>
                  <a:outerShdw blurRad="38100" dist="38100" dir="2700000" algn="tl">
                    <a:srgbClr val="000000">
                      <a:alpha val="43137"/>
                    </a:srgbClr>
                  </a:outerShdw>
                </a:effectLst>
                <a:latin typeface="Georgia" panose="02040502050405020303" pitchFamily="18" charset="0"/>
              </a:rPr>
              <a:t>AHCS</a:t>
            </a:r>
            <a:endParaRPr lang="en-US" sz="9000" b="1" dirty="0">
              <a:ln w="28575">
                <a:solidFill>
                  <a:schemeClr val="accent2">
                    <a:lumMod val="50000"/>
                  </a:schemeClr>
                </a:solidFill>
              </a:ln>
              <a:solidFill>
                <a:schemeClr val="tx2">
                  <a:lumMod val="50000"/>
                </a:schemeClr>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33131645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990600"/>
            <a:ext cx="9144000" cy="5715000"/>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spcBef>
                <a:spcPts val="0"/>
              </a:spcBef>
              <a:spcAft>
                <a:spcPts val="1200"/>
              </a:spcAft>
              <a:buFont typeface="+mj-lt"/>
              <a:buAutoNum type="arabicPeriod"/>
            </a:pPr>
            <a:r>
              <a:rPr lang="en-US" sz="2800" dirty="0" smtClean="0">
                <a:latin typeface="Georgia" panose="02040502050405020303" pitchFamily="18" charset="0"/>
              </a:rPr>
              <a:t>We will value one another as unique and special individuals.</a:t>
            </a:r>
          </a:p>
          <a:p>
            <a:pPr marL="457200" indent="-457200">
              <a:spcBef>
                <a:spcPts val="0"/>
              </a:spcBef>
              <a:spcAft>
                <a:spcPts val="1200"/>
              </a:spcAft>
              <a:buFont typeface="+mj-lt"/>
              <a:buAutoNum type="arabicPeriod"/>
            </a:pPr>
            <a:r>
              <a:rPr lang="en-US" sz="2800" dirty="0" smtClean="0">
                <a:latin typeface="Georgia" panose="02040502050405020303" pitchFamily="18" charset="0"/>
              </a:rPr>
              <a:t>We will not laugh at or make fun of a person’s mistakes or use sarcasm or putdowns.</a:t>
            </a:r>
          </a:p>
          <a:p>
            <a:pPr marL="457200" indent="-457200">
              <a:spcBef>
                <a:spcPts val="0"/>
              </a:spcBef>
              <a:spcAft>
                <a:spcPts val="1200"/>
              </a:spcAft>
              <a:buFont typeface="+mj-lt"/>
              <a:buAutoNum type="arabicPeriod"/>
            </a:pPr>
            <a:r>
              <a:rPr lang="en-US" sz="2800" dirty="0" smtClean="0">
                <a:latin typeface="Georgia" panose="02040502050405020303" pitchFamily="18" charset="0"/>
              </a:rPr>
              <a:t>We will use good manners, saying “please, thank you, and excuse me” and allow others to go first.</a:t>
            </a:r>
          </a:p>
          <a:p>
            <a:pPr marL="457200" lvl="0" indent="-457200">
              <a:spcBef>
                <a:spcPts val="0"/>
              </a:spcBef>
              <a:spcAft>
                <a:spcPts val="1200"/>
              </a:spcAft>
              <a:buFont typeface="+mj-lt"/>
              <a:buAutoNum type="arabicPeriod"/>
            </a:pPr>
            <a:r>
              <a:rPr lang="en-US" sz="2800" dirty="0" smtClean="0">
                <a:latin typeface="Georgia" panose="02040502050405020303" pitchFamily="18" charset="0"/>
              </a:rPr>
              <a:t>We </a:t>
            </a:r>
            <a:r>
              <a:rPr lang="en-US" sz="2800" dirty="0">
                <a:latin typeface="Georgia" panose="02040502050405020303" pitchFamily="18" charset="0"/>
              </a:rPr>
              <a:t>will cheer each other to success</a:t>
            </a:r>
            <a:r>
              <a:rPr lang="en-US" sz="2800" dirty="0" smtClean="0">
                <a:latin typeface="Georgia" panose="02040502050405020303" pitchFamily="18" charset="0"/>
              </a:rPr>
              <a:t>.</a:t>
            </a:r>
          </a:p>
          <a:p>
            <a:pPr marL="457200" indent="-457200">
              <a:spcBef>
                <a:spcPts val="0"/>
              </a:spcBef>
              <a:spcAft>
                <a:spcPts val="1200"/>
              </a:spcAft>
              <a:buFont typeface="+mj-lt"/>
              <a:buAutoNum type="arabicPeriod" startAt="5"/>
            </a:pPr>
            <a:r>
              <a:rPr lang="en-US" sz="2800" dirty="0">
                <a:latin typeface="Georgia" panose="02040502050405020303" pitchFamily="18" charset="0"/>
              </a:rPr>
              <a:t>We will help one another whenever possible.</a:t>
            </a:r>
          </a:p>
          <a:p>
            <a:pPr marL="457200" indent="-457200">
              <a:spcBef>
                <a:spcPts val="0"/>
              </a:spcBef>
              <a:spcAft>
                <a:spcPts val="1200"/>
              </a:spcAft>
              <a:buFont typeface="+mj-lt"/>
              <a:buAutoNum type="arabicPeriod" startAt="5"/>
            </a:pPr>
            <a:r>
              <a:rPr lang="en-US" sz="2800" dirty="0">
                <a:latin typeface="Georgia" panose="02040502050405020303" pitchFamily="18" charset="0"/>
              </a:rPr>
              <a:t>We will recognize every effort and applaud it.</a:t>
            </a:r>
          </a:p>
          <a:p>
            <a:pPr marL="457200" indent="-457200">
              <a:spcBef>
                <a:spcPts val="0"/>
              </a:spcBef>
              <a:spcAft>
                <a:spcPts val="1200"/>
              </a:spcAft>
              <a:buFont typeface="+mj-lt"/>
              <a:buAutoNum type="arabicPeriod" startAt="5"/>
            </a:pPr>
            <a:r>
              <a:rPr lang="en-US" sz="2800" dirty="0">
                <a:latin typeface="Georgia" panose="02040502050405020303" pitchFamily="18" charset="0"/>
              </a:rPr>
              <a:t>We will encourage each other to do our best.</a:t>
            </a:r>
          </a:p>
          <a:p>
            <a:pPr marL="457200" indent="-457200">
              <a:spcBef>
                <a:spcPts val="0"/>
              </a:spcBef>
              <a:spcAft>
                <a:spcPts val="1200"/>
              </a:spcAft>
              <a:buFont typeface="+mj-lt"/>
              <a:buAutoNum type="arabicPeriod" startAt="5"/>
            </a:pPr>
            <a:r>
              <a:rPr lang="en-US" sz="2800" dirty="0">
                <a:latin typeface="Georgia" panose="02040502050405020303" pitchFamily="18" charset="0"/>
              </a:rPr>
              <a:t>We will practice virtuous living, using the Life Principles</a:t>
            </a:r>
            <a:r>
              <a:rPr lang="en-US" sz="2800" dirty="0" smtClean="0">
                <a:latin typeface="Georgia" panose="02040502050405020303" pitchFamily="18" charset="0"/>
              </a:rPr>
              <a:t>.</a:t>
            </a:r>
            <a:endParaRPr lang="en-US" sz="2800" dirty="0">
              <a:latin typeface="Georgia" panose="02040502050405020303" pitchFamily="18" charset="0"/>
            </a:endParaRPr>
          </a:p>
        </p:txBody>
      </p:sp>
      <p:sp>
        <p:nvSpPr>
          <p:cNvPr id="3" name="Title 1"/>
          <p:cNvSpPr txBox="1">
            <a:spLocks/>
          </p:cNvSpPr>
          <p:nvPr/>
        </p:nvSpPr>
        <p:spPr>
          <a:xfrm>
            <a:off x="0" y="7620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150000"/>
              </a:lnSpc>
              <a:spcBef>
                <a:spcPts val="600"/>
              </a:spcBef>
            </a:pPr>
            <a:r>
              <a:rPr lang="en-US" sz="3200" b="1" u="sng" dirty="0" smtClean="0">
                <a:latin typeface="Georgia" panose="02040502050405020303" pitchFamily="18" charset="0"/>
              </a:rPr>
              <a:t>The 8 Expectations for Living</a:t>
            </a:r>
            <a:endParaRPr lang="en-US" sz="3200" b="1" u="sng" dirty="0">
              <a:latin typeface="Georgia" panose="02040502050405020303" pitchFamily="18" charset="0"/>
            </a:endParaRPr>
          </a:p>
        </p:txBody>
      </p:sp>
    </p:spTree>
    <p:extLst>
      <p:ext uri="{BB962C8B-B14F-4D97-AF65-F5344CB8AC3E}">
        <p14:creationId xmlns:p14="http://schemas.microsoft.com/office/powerpoint/2010/main" val="2010894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5552</TotalTime>
  <Words>1383</Words>
  <Application>Microsoft Office PowerPoint</Application>
  <PresentationFormat>On-screen Show (4:3)</PresentationFormat>
  <Paragraphs>171</Paragraphs>
  <Slides>25</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 Narrow</vt:lpstr>
      <vt:lpstr>Calibri</vt:lpstr>
      <vt:lpstr>Calibri Light</vt:lpstr>
      <vt:lpstr>Georgia</vt:lpstr>
      <vt:lpstr>Office Theme</vt:lpstr>
      <vt:lpstr>PowerPoint Presentation</vt:lpstr>
      <vt:lpstr>The Pledge of Allegiance:</vt:lpstr>
      <vt:lpstr>Idaho State Pledge:</vt:lpstr>
      <vt:lpstr>National Anthem: “The Star-Spangled Banner”</vt:lpstr>
      <vt:lpstr>AHCS Performance Certificate:</vt:lpstr>
      <vt:lpstr>School Creed:</vt:lpstr>
      <vt:lpstr>Teacher’s Creed:</vt:lpstr>
      <vt:lpstr>PowerPoint Presentation</vt:lpstr>
      <vt:lpstr>PowerPoint Presentation</vt:lpstr>
      <vt:lpstr>Hero of the Month:</vt:lpstr>
      <vt:lpstr>Quote of the Month:</vt:lpstr>
      <vt:lpstr>Life Principle of the Month:</vt:lpstr>
      <vt:lpstr>PowerPoint Presentation</vt:lpstr>
      <vt:lpstr>PowerPoint Presentation</vt:lpstr>
      <vt:lpstr>PowerPoint Presentation</vt:lpstr>
      <vt:lpstr>PowerPoint Presentation</vt:lpstr>
      <vt:lpstr>Cowboy Ethics by James P. Owen</vt:lpstr>
      <vt:lpstr>PowerPoint Presentation</vt:lpstr>
      <vt:lpstr>Bill of Rights: Amendment VI</vt:lpstr>
      <vt:lpstr>Bill of Rights: Amendment VII</vt:lpstr>
      <vt:lpstr>Essential 55  by Ron Clark</vt:lpstr>
      <vt:lpstr>Essential 55 continued</vt:lpstr>
      <vt:lpstr>Essential 55 continued</vt:lpstr>
      <vt:lpstr>George Washington’s Rules of Civility:</vt:lpstr>
      <vt:lpstr>Virtual Friday Home-to-School Connection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R&amp;S February Year 4</dc:title>
  <dc:creator>Infangers</dc:creator>
  <cp:lastModifiedBy>Teacher</cp:lastModifiedBy>
  <cp:revision>366</cp:revision>
  <dcterms:created xsi:type="dcterms:W3CDTF">2014-08-29T14:20:20Z</dcterms:created>
  <dcterms:modified xsi:type="dcterms:W3CDTF">2021-01-27T20:14:35Z</dcterms:modified>
</cp:coreProperties>
</file>